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91" r:id="rId30"/>
    <p:sldId id="287" r:id="rId31"/>
    <p:sldId id="288" r:id="rId32"/>
    <p:sldId id="290" r:id="rId33"/>
    <p:sldId id="294" r:id="rId34"/>
    <p:sldId id="293" r:id="rId35"/>
    <p:sldId id="292" r:id="rId36"/>
    <p:sldId id="284" r:id="rId37"/>
    <p:sldId id="285" r:id="rId38"/>
    <p:sldId id="286"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758A"/>
    <a:srgbClr val="FEA8C3"/>
    <a:srgbClr val="CE6078"/>
    <a:srgbClr val="B03650"/>
    <a:srgbClr val="CC0066"/>
    <a:srgbClr val="FF99CC"/>
    <a:srgbClr val="FF3399"/>
    <a:srgbClr val="993366"/>
    <a:srgbClr val="7AE73D"/>
    <a:srgbClr val="98ED69"/>
  </p:clrMru>
</p:presentationPr>
</file>

<file path=ppt/tableStyles.xml><?xml version="1.0" encoding="utf-8"?>
<a:tblStyleLst xmlns:a="http://schemas.openxmlformats.org/drawingml/2006/main" def="{41ECF689-692C-40F1-A695-98F6927482E0}">
  <a:tblStyle styleId="{41ECF689-692C-40F1-A695-98F6927482E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Styl z motywem 1 — Ak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32" autoAdjust="0"/>
    <p:restoredTop sz="94660"/>
  </p:normalViewPr>
  <p:slideViewPr>
    <p:cSldViewPr>
      <p:cViewPr>
        <p:scale>
          <a:sx n="87" d="100"/>
          <a:sy n="87" d="100"/>
        </p:scale>
        <p:origin x="-252" y="-348"/>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pl"/>
              <a:pPr lvl="0">
                <a:spcBef>
                  <a:spcPts val="0"/>
                </a:spcBef>
                <a:buNone/>
              </a:pPr>
              <a:t>‹#›</a:t>
            </a:fld>
            <a:endParaRPr lang="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pl"/>
              <a:pPr lvl="0">
                <a:spcBef>
                  <a:spcPts val="0"/>
                </a:spcBef>
                <a:buNone/>
              </a:pPr>
              <a:t>‹#›</a:t>
            </a:fld>
            <a:endParaRPr lang="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pl"/>
              <a:pPr lvl="0">
                <a:spcBef>
                  <a:spcPts val="0"/>
                </a:spcBef>
                <a:buNone/>
              </a:pPr>
              <a:t>‹#›</a:t>
            </a:fld>
            <a:endParaRPr lang="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pl"/>
              <a:pPr lvl="0">
                <a:spcBef>
                  <a:spcPts val="0"/>
                </a:spcBef>
                <a:buNone/>
              </a:pPr>
              <a:t>‹#›</a:t>
            </a:fld>
            <a:endParaRPr lang="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pl"/>
              <a:pPr lvl="0">
                <a:spcBef>
                  <a:spcPts val="0"/>
                </a:spcBef>
                <a:buNone/>
              </a:pPr>
              <a:t>‹#›</a:t>
            </a:fld>
            <a:endParaRPr lang="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pl"/>
              <a:pPr lvl="0">
                <a:spcBef>
                  <a:spcPts val="0"/>
                </a:spcBef>
                <a:buNone/>
              </a:pPr>
              <a:t>‹#›</a:t>
            </a:fld>
            <a:endParaRPr lang="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pl"/>
              <a:pPr lvl="0">
                <a:spcBef>
                  <a:spcPts val="0"/>
                </a:spcBef>
                <a:buNone/>
              </a:pPr>
              <a:t>‹#›</a:t>
            </a:fld>
            <a:endParaRPr lang="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lvl="0">
              <a:spcBef>
                <a:spcPts val="0"/>
              </a:spcBef>
              <a:buClr>
                <a:schemeClr val="dk1"/>
              </a:buClr>
              <a:defRPr>
                <a:solidFill>
                  <a:schemeClr val="dk1"/>
                </a:solidFill>
              </a:defRPr>
            </a:lvl1pPr>
            <a:lvl2pPr lvl="1">
              <a:spcBef>
                <a:spcPts val="0"/>
              </a:spcBef>
              <a:buClr>
                <a:schemeClr val="dk1"/>
              </a:buClr>
              <a:defRPr>
                <a:solidFill>
                  <a:schemeClr val="dk1"/>
                </a:solidFill>
              </a:defRPr>
            </a:lvl2pPr>
            <a:lvl3pPr lvl="2">
              <a:spcBef>
                <a:spcPts val="0"/>
              </a:spcBef>
              <a:buClr>
                <a:schemeClr val="dk1"/>
              </a:buClr>
              <a:defRPr>
                <a:solidFill>
                  <a:schemeClr val="dk1"/>
                </a:solidFill>
              </a:defRPr>
            </a:lvl3pPr>
            <a:lvl4pPr lvl="3">
              <a:spcBef>
                <a:spcPts val="0"/>
              </a:spcBef>
              <a:buClr>
                <a:schemeClr val="dk1"/>
              </a:buClr>
              <a:defRPr>
                <a:solidFill>
                  <a:schemeClr val="dk1"/>
                </a:solidFill>
              </a:defRPr>
            </a:lvl4pPr>
            <a:lvl5pPr lvl="4">
              <a:spcBef>
                <a:spcPts val="0"/>
              </a:spcBef>
              <a:buClr>
                <a:schemeClr val="dk1"/>
              </a:buClr>
              <a:defRPr>
                <a:solidFill>
                  <a:schemeClr val="dk1"/>
                </a:solidFill>
              </a:defRPr>
            </a:lvl5pPr>
            <a:lvl6pPr lvl="5">
              <a:spcBef>
                <a:spcPts val="0"/>
              </a:spcBef>
              <a:buClr>
                <a:schemeClr val="dk1"/>
              </a:buClr>
              <a:defRPr>
                <a:solidFill>
                  <a:schemeClr val="dk1"/>
                </a:solidFill>
              </a:defRPr>
            </a:lvl6pPr>
            <a:lvl7pPr lvl="6">
              <a:spcBef>
                <a:spcPts val="0"/>
              </a:spcBef>
              <a:buClr>
                <a:schemeClr val="dk1"/>
              </a:buClr>
              <a:defRPr>
                <a:solidFill>
                  <a:schemeClr val="dk1"/>
                </a:solidFill>
              </a:defRPr>
            </a:lvl7pPr>
            <a:lvl8pPr lvl="7">
              <a:spcBef>
                <a:spcPts val="0"/>
              </a:spcBef>
              <a:buClr>
                <a:schemeClr val="dk1"/>
              </a:buClr>
              <a:defRPr>
                <a:solidFill>
                  <a:schemeClr val="dk1"/>
                </a:solidFill>
              </a:defRPr>
            </a:lvl8pPr>
            <a:lvl9pPr lvl="8">
              <a:spcBef>
                <a:spcPts val="0"/>
              </a:spcBef>
              <a:buClr>
                <a:schemeClr val="dk1"/>
              </a:buClr>
              <a:defRPr>
                <a:solidFill>
                  <a:schemeClr val="dk1"/>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pl"/>
              <a:pPr lvl="0">
                <a:spcBef>
                  <a:spcPts val="0"/>
                </a:spcBef>
                <a:buNone/>
              </a:pPr>
              <a:t>‹#›</a:t>
            </a:fld>
            <a:endParaRPr lang="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pl"/>
              <a:pPr lvl="0">
                <a:spcBef>
                  <a:spcPts val="0"/>
                </a:spcBef>
                <a:buNone/>
              </a:pPr>
              <a:t>‹#›</a:t>
            </a:fld>
            <a:endParaRPr lang="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pl"/>
              <a:pPr lvl="0">
                <a:spcBef>
                  <a:spcPts val="0"/>
                </a:spcBef>
                <a:buNone/>
              </a:pPr>
              <a:t>‹#›</a:t>
            </a:fld>
            <a:endParaRPr lang="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lt2"/>
              </a:buClr>
              <a:buSzPct val="100000"/>
              <a:buChar char="●"/>
              <a:defRPr sz="1800">
                <a:solidFill>
                  <a:schemeClr val="lt2"/>
                </a:solidFill>
              </a:defRPr>
            </a:lvl1pPr>
            <a:lvl2pPr lvl="1">
              <a:lnSpc>
                <a:spcPct val="115000"/>
              </a:lnSpc>
              <a:spcBef>
                <a:spcPts val="0"/>
              </a:spcBef>
              <a:spcAft>
                <a:spcPts val="1600"/>
              </a:spcAft>
              <a:buClr>
                <a:schemeClr val="lt2"/>
              </a:buClr>
              <a:buChar char="○"/>
              <a:defRPr>
                <a:solidFill>
                  <a:schemeClr val="lt2"/>
                </a:solidFill>
              </a:defRPr>
            </a:lvl2pPr>
            <a:lvl3pPr lvl="2">
              <a:lnSpc>
                <a:spcPct val="115000"/>
              </a:lnSpc>
              <a:spcBef>
                <a:spcPts val="0"/>
              </a:spcBef>
              <a:spcAft>
                <a:spcPts val="1600"/>
              </a:spcAft>
              <a:buClr>
                <a:schemeClr val="lt2"/>
              </a:buClr>
              <a:buChar char="■"/>
              <a:defRPr>
                <a:solidFill>
                  <a:schemeClr val="lt2"/>
                </a:solidFill>
              </a:defRPr>
            </a:lvl3pPr>
            <a:lvl4pPr lvl="3">
              <a:lnSpc>
                <a:spcPct val="115000"/>
              </a:lnSpc>
              <a:spcBef>
                <a:spcPts val="0"/>
              </a:spcBef>
              <a:spcAft>
                <a:spcPts val="1600"/>
              </a:spcAft>
              <a:buClr>
                <a:schemeClr val="lt2"/>
              </a:buClr>
              <a:buChar char="●"/>
              <a:defRPr>
                <a:solidFill>
                  <a:schemeClr val="lt2"/>
                </a:solidFill>
              </a:defRPr>
            </a:lvl4pPr>
            <a:lvl5pPr lvl="4">
              <a:lnSpc>
                <a:spcPct val="115000"/>
              </a:lnSpc>
              <a:spcBef>
                <a:spcPts val="0"/>
              </a:spcBef>
              <a:spcAft>
                <a:spcPts val="1600"/>
              </a:spcAft>
              <a:buClr>
                <a:schemeClr val="lt2"/>
              </a:buClr>
              <a:buChar char="○"/>
              <a:defRPr>
                <a:solidFill>
                  <a:schemeClr val="lt2"/>
                </a:solidFill>
              </a:defRPr>
            </a:lvl5pPr>
            <a:lvl6pPr lvl="5">
              <a:lnSpc>
                <a:spcPct val="115000"/>
              </a:lnSpc>
              <a:spcBef>
                <a:spcPts val="0"/>
              </a:spcBef>
              <a:spcAft>
                <a:spcPts val="1600"/>
              </a:spcAft>
              <a:buClr>
                <a:schemeClr val="lt2"/>
              </a:buClr>
              <a:buChar char="■"/>
              <a:defRPr>
                <a:solidFill>
                  <a:schemeClr val="lt2"/>
                </a:solidFill>
              </a:defRPr>
            </a:lvl6pPr>
            <a:lvl7pPr lvl="6">
              <a:lnSpc>
                <a:spcPct val="115000"/>
              </a:lnSpc>
              <a:spcBef>
                <a:spcPts val="0"/>
              </a:spcBef>
              <a:spcAft>
                <a:spcPts val="1600"/>
              </a:spcAft>
              <a:buClr>
                <a:schemeClr val="lt2"/>
              </a:buClr>
              <a:buChar char="●"/>
              <a:defRPr>
                <a:solidFill>
                  <a:schemeClr val="lt2"/>
                </a:solidFill>
              </a:defRPr>
            </a:lvl7pPr>
            <a:lvl8pPr lvl="7">
              <a:lnSpc>
                <a:spcPct val="115000"/>
              </a:lnSpc>
              <a:spcBef>
                <a:spcPts val="0"/>
              </a:spcBef>
              <a:spcAft>
                <a:spcPts val="1600"/>
              </a:spcAft>
              <a:buClr>
                <a:schemeClr val="lt2"/>
              </a:buClr>
              <a:buChar char="○"/>
              <a:defRPr>
                <a:solidFill>
                  <a:schemeClr val="lt2"/>
                </a:solidFill>
              </a:defRPr>
            </a:lvl8pPr>
            <a:lvl9pPr lvl="8">
              <a:lnSpc>
                <a:spcPct val="115000"/>
              </a:lnSpc>
              <a:spcBef>
                <a:spcPts val="0"/>
              </a:spcBef>
              <a:spcAft>
                <a:spcPts val="1600"/>
              </a:spcAft>
              <a:buClr>
                <a:schemeClr val="lt2"/>
              </a:buClr>
              <a:buChar char="■"/>
              <a:defRPr>
                <a:solidFill>
                  <a:schemeClr val="lt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pl" sz="1000">
                <a:solidFill>
                  <a:schemeClr val="lt2"/>
                </a:solidFill>
              </a:rPr>
              <a:pPr lvl="0" algn="r">
                <a:spcBef>
                  <a:spcPts val="0"/>
                </a:spcBef>
                <a:buNone/>
              </a:pPr>
              <a:t>‹#›</a:t>
            </a:fld>
            <a:endParaRPr lang="pl" sz="1000">
              <a:solidFill>
                <a:schemeClr val="lt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468375" y="1381850"/>
            <a:ext cx="4877400" cy="2600700"/>
          </a:xfrm>
          <a:prstGeom prst="rect">
            <a:avLst/>
          </a:prstGeom>
        </p:spPr>
        <p:txBody>
          <a:bodyPr wrap="square" lIns="91425" tIns="91425" rIns="91425" bIns="91425" anchor="b" anchorCtr="0">
            <a:noAutofit/>
          </a:bodyPr>
          <a:lstStyle/>
          <a:p>
            <a:pPr lvl="0">
              <a:spcBef>
                <a:spcPts val="0"/>
              </a:spcBef>
              <a:buNone/>
            </a:pPr>
            <a:r>
              <a:rPr lang="pl" sz="4800" b="1" i="1">
                <a:solidFill>
                  <a:srgbClr val="EE08A7"/>
                </a:solidFill>
                <a:latin typeface="Georgia"/>
                <a:ea typeface="Georgia"/>
                <a:cs typeface="Georgia"/>
                <a:sym typeface="Georgia"/>
              </a:rPr>
              <a:t>Fale elektromagne-</a:t>
            </a:r>
          </a:p>
          <a:p>
            <a:pPr lvl="0">
              <a:spcBef>
                <a:spcPts val="0"/>
              </a:spcBef>
              <a:buNone/>
            </a:pPr>
            <a:r>
              <a:rPr lang="pl" sz="4800" b="1" i="1">
                <a:solidFill>
                  <a:srgbClr val="EE08A7"/>
                </a:solidFill>
                <a:latin typeface="Georgia"/>
                <a:ea typeface="Georgia"/>
                <a:cs typeface="Georgia"/>
                <a:sym typeface="Georgia"/>
              </a:rPr>
              <a:t>tyczne </a:t>
            </a:r>
          </a:p>
          <a:p>
            <a:pPr lvl="0">
              <a:spcBef>
                <a:spcPts val="0"/>
              </a:spcBef>
              <a:buNone/>
            </a:pPr>
            <a:r>
              <a:rPr lang="pl" sz="4800" b="1" i="1">
                <a:solidFill>
                  <a:srgbClr val="EE08A7"/>
                </a:solidFill>
                <a:latin typeface="Georgia"/>
                <a:ea typeface="Georgia"/>
                <a:cs typeface="Georgia"/>
                <a:sym typeface="Georgia"/>
              </a:rPr>
              <a:t>w  medycynie</a:t>
            </a:r>
            <a:r>
              <a:rPr lang="pl" sz="4800" b="1" i="1">
                <a:solidFill>
                  <a:srgbClr val="FF08B3"/>
                </a:solidFill>
                <a:latin typeface="Georgia"/>
                <a:ea typeface="Georgia"/>
                <a:cs typeface="Georgia"/>
                <a:sym typeface="Georgia"/>
              </a:rPr>
              <a:t> </a:t>
            </a:r>
          </a:p>
        </p:txBody>
      </p:sp>
      <p:pic>
        <p:nvPicPr>
          <p:cNvPr id="55" name="Shape 55"/>
          <p:cNvPicPr preferRelativeResize="0"/>
          <p:nvPr/>
        </p:nvPicPr>
        <p:blipFill rotWithShape="1">
          <a:blip r:embed="rId3">
            <a:alphaModFix/>
          </a:blip>
          <a:srcRect/>
          <a:stretch/>
        </p:blipFill>
        <p:spPr>
          <a:xfrm>
            <a:off x="5484426" y="1155876"/>
            <a:ext cx="3231924" cy="2831750"/>
          </a:xfrm>
          <a:prstGeom prst="rect">
            <a:avLst/>
          </a:prstGeom>
          <a:noFill/>
          <a:ln>
            <a:noFill/>
          </a:ln>
        </p:spPr>
      </p:pic>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prism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500" fill="hold"/>
                                        <p:tgtEl>
                                          <p:spTgt spid="54">
                                            <p:txEl>
                                              <p:pRg st="0" end="0"/>
                                            </p:txEl>
                                          </p:spTgt>
                                        </p:tgtEl>
                                        <p:attrNameLst>
                                          <p:attrName>r</p:attrName>
                                        </p:attrNameLst>
                                      </p:cBhvr>
                                    </p:animRot>
                                  </p:childTnLst>
                                </p:cTn>
                              </p:par>
                            </p:childTnLst>
                          </p:cTn>
                        </p:par>
                        <p:par>
                          <p:cTn id="7" fill="hold">
                            <p:stCondLst>
                              <p:cond delay="500"/>
                            </p:stCondLst>
                            <p:childTnLst>
                              <p:par>
                                <p:cTn id="8" presetID="8" presetClass="emph" presetSubtype="0" fill="hold" nodeType="afterEffect">
                                  <p:stCondLst>
                                    <p:cond delay="0"/>
                                  </p:stCondLst>
                                  <p:childTnLst>
                                    <p:animRot by="-21600000">
                                      <p:cBhvr>
                                        <p:cTn id="9" dur="500" fill="hold"/>
                                        <p:tgtEl>
                                          <p:spTgt spid="54">
                                            <p:txEl>
                                              <p:pRg st="1" end="1"/>
                                            </p:txEl>
                                          </p:spTgt>
                                        </p:tgtEl>
                                        <p:attrNameLst>
                                          <p:attrName>r</p:attrName>
                                        </p:attrNameLst>
                                      </p:cBhvr>
                                    </p:animRot>
                                  </p:childTnLst>
                                </p:cTn>
                              </p:par>
                            </p:childTnLst>
                          </p:cTn>
                        </p:par>
                        <p:par>
                          <p:cTn id="10" fill="hold">
                            <p:stCondLst>
                              <p:cond delay="1000"/>
                            </p:stCondLst>
                            <p:childTnLst>
                              <p:par>
                                <p:cTn id="11" presetID="8" presetClass="emph" presetSubtype="0" fill="hold" nodeType="afterEffect">
                                  <p:stCondLst>
                                    <p:cond delay="0"/>
                                  </p:stCondLst>
                                  <p:childTnLst>
                                    <p:animRot by="-21600000">
                                      <p:cBhvr>
                                        <p:cTn id="12" dur="500" fill="hold"/>
                                        <p:tgtEl>
                                          <p:spTgt spid="54">
                                            <p:txEl>
                                              <p:pRg st="2" end="2"/>
                                            </p:txEl>
                                          </p:spTgt>
                                        </p:tgtEl>
                                        <p:attrNameLst>
                                          <p:attrName>r</p:attrName>
                                        </p:attrNameLst>
                                      </p:cBhvr>
                                    </p:animRot>
                                  </p:childTnLst>
                                </p:cTn>
                              </p:par>
                              <p:par>
                                <p:cTn id="13" presetID="23" presetClass="entr" presetSubtype="16"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1300"/>
                                        <p:tgtEl>
                                          <p:spTgt spid="55"/>
                                        </p:tgtEl>
                                        <p:attrNameLst>
                                          <p:attrName>ppt_w</p:attrName>
                                        </p:attrNameLst>
                                      </p:cBhvr>
                                      <p:tavLst>
                                        <p:tav tm="0">
                                          <p:val>
                                            <p:strVal val="0"/>
                                          </p:val>
                                        </p:tav>
                                        <p:tav tm="100000">
                                          <p:val>
                                            <p:strVal val="#ppt_w"/>
                                          </p:val>
                                        </p:tav>
                                      </p:tavLst>
                                    </p:anim>
                                    <p:anim calcmode="lin" valueType="num">
                                      <p:cBhvr additive="base">
                                        <p:cTn id="16" dur="1300"/>
                                        <p:tgtEl>
                                          <p:spTgt spid="5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1130350" y="267100"/>
            <a:ext cx="3991500" cy="572700"/>
          </a:xfrm>
          <a:prstGeom prst="rect">
            <a:avLst/>
          </a:prstGeom>
        </p:spPr>
        <p:txBody>
          <a:bodyPr wrap="square" lIns="91425" tIns="91425" rIns="91425" bIns="91425" anchor="t" anchorCtr="0">
            <a:noAutofit/>
          </a:bodyPr>
          <a:lstStyle/>
          <a:p>
            <a:pPr lvl="0" algn="ctr">
              <a:spcBef>
                <a:spcPts val="0"/>
              </a:spcBef>
              <a:buNone/>
            </a:pPr>
            <a:r>
              <a:rPr lang="pl" sz="3000" b="1">
                <a:solidFill>
                  <a:srgbClr val="CF3A8C"/>
                </a:solidFill>
                <a:latin typeface="Georgia"/>
                <a:ea typeface="Georgia"/>
                <a:cs typeface="Georgia"/>
                <a:sym typeface="Georgia"/>
              </a:rPr>
              <a:t>Brachyterapia</a:t>
            </a:r>
          </a:p>
        </p:txBody>
      </p:sp>
      <p:pic>
        <p:nvPicPr>
          <p:cNvPr id="113" name="Shape 113"/>
          <p:cNvPicPr preferRelativeResize="0"/>
          <p:nvPr/>
        </p:nvPicPr>
        <p:blipFill rotWithShape="1">
          <a:blip r:embed="rId3">
            <a:alphaModFix/>
          </a:blip>
          <a:srcRect r="13502" b="13703"/>
          <a:stretch/>
        </p:blipFill>
        <p:spPr>
          <a:xfrm>
            <a:off x="4663650" y="894025"/>
            <a:ext cx="4480351" cy="4243849"/>
          </a:xfrm>
          <a:prstGeom prst="rect">
            <a:avLst/>
          </a:prstGeom>
          <a:noFill/>
          <a:ln>
            <a:noFill/>
          </a:ln>
        </p:spPr>
      </p:pic>
      <p:sp>
        <p:nvSpPr>
          <p:cNvPr id="114" name="Shape 114"/>
          <p:cNvSpPr txBox="1"/>
          <p:nvPr/>
        </p:nvSpPr>
        <p:spPr>
          <a:xfrm>
            <a:off x="336025" y="967375"/>
            <a:ext cx="6109500" cy="3777600"/>
          </a:xfrm>
          <a:prstGeom prst="rect">
            <a:avLst/>
          </a:prstGeom>
          <a:noFill/>
          <a:ln>
            <a:noFill/>
          </a:ln>
        </p:spPr>
        <p:txBody>
          <a:bodyPr wrap="square" lIns="91425" tIns="91425" rIns="91425" bIns="91425" anchor="t" anchorCtr="0">
            <a:noAutofit/>
          </a:bodyPr>
          <a:lstStyle/>
          <a:p>
            <a:pPr lvl="0" indent="457200" rtl="0">
              <a:lnSpc>
                <a:spcPct val="115000"/>
              </a:lnSpc>
              <a:spcBef>
                <a:spcPts val="0"/>
              </a:spcBef>
              <a:spcAft>
                <a:spcPts val="0"/>
              </a:spcAft>
              <a:buNone/>
            </a:pPr>
            <a:r>
              <a:rPr lang="pl" sz="1800">
                <a:latin typeface="Georgia"/>
                <a:ea typeface="Georgia"/>
                <a:cs typeface="Georgia"/>
                <a:sym typeface="Georgia"/>
              </a:rPr>
              <a:t>Metoda polegająca na napromienianiu guza przez źródło pozostające wewnątrz ciała pacjenta. </a:t>
            </a:r>
          </a:p>
          <a:p>
            <a:pPr marL="0" lvl="0" indent="0" rtl="0">
              <a:lnSpc>
                <a:spcPct val="115000"/>
              </a:lnSpc>
              <a:spcBef>
                <a:spcPts val="0"/>
              </a:spcBef>
              <a:spcAft>
                <a:spcPts val="0"/>
              </a:spcAft>
              <a:buNone/>
            </a:pPr>
            <a:r>
              <a:rPr lang="pl" sz="1800">
                <a:latin typeface="Georgia"/>
                <a:ea typeface="Georgia"/>
                <a:cs typeface="Georgia"/>
                <a:sym typeface="Georgia"/>
              </a:rPr>
              <a:t>W brachyterapii śródtkankowej źródło promieniowania umieszcza się bezpośrednio w obrębie guza nowotworowego, natomiast wewnątrzjamowej czy wewnątrzprzewodowej – w bezpośrednim </a:t>
            </a:r>
          </a:p>
          <a:p>
            <a:pPr marL="0" lvl="0" indent="0" rtl="0">
              <a:lnSpc>
                <a:spcPct val="115000"/>
              </a:lnSpc>
              <a:spcBef>
                <a:spcPts val="0"/>
              </a:spcBef>
              <a:spcAft>
                <a:spcPts val="0"/>
              </a:spcAft>
              <a:buNone/>
            </a:pPr>
            <a:r>
              <a:rPr lang="pl" sz="1800">
                <a:latin typeface="Georgia"/>
                <a:ea typeface="Georgia"/>
                <a:cs typeface="Georgia"/>
                <a:sym typeface="Georgia"/>
              </a:rPr>
              <a:t>sąsiedztwie guza. Technika afterloading </a:t>
            </a:r>
          </a:p>
          <a:p>
            <a:pPr marL="0" lvl="0" indent="0" rtl="0">
              <a:lnSpc>
                <a:spcPct val="115000"/>
              </a:lnSpc>
              <a:spcBef>
                <a:spcPts val="0"/>
              </a:spcBef>
              <a:spcAft>
                <a:spcPts val="0"/>
              </a:spcAft>
              <a:buNone/>
            </a:pPr>
            <a:r>
              <a:rPr lang="pl" sz="1800">
                <a:latin typeface="Georgia"/>
                <a:ea typeface="Georgia"/>
                <a:cs typeface="Georgia"/>
                <a:sym typeface="Georgia"/>
              </a:rPr>
              <a:t>polega na wprowadzeniu aplikatorów, </a:t>
            </a:r>
          </a:p>
          <a:p>
            <a:pPr marL="0" lvl="0" indent="0" rtl="0">
              <a:lnSpc>
                <a:spcPct val="115000"/>
              </a:lnSpc>
              <a:spcBef>
                <a:spcPts val="0"/>
              </a:spcBef>
              <a:spcAft>
                <a:spcPts val="0"/>
              </a:spcAft>
              <a:buNone/>
            </a:pPr>
            <a:r>
              <a:rPr lang="pl" sz="1800">
                <a:latin typeface="Georgia"/>
                <a:ea typeface="Georgia"/>
                <a:cs typeface="Georgia"/>
                <a:sym typeface="Georgia"/>
              </a:rPr>
              <a:t>optymalizacji rozkładu dawki, a następnie </a:t>
            </a:r>
          </a:p>
          <a:p>
            <a:pPr marL="0" lvl="0" indent="0" rtl="0">
              <a:lnSpc>
                <a:spcPct val="115000"/>
              </a:lnSpc>
              <a:spcBef>
                <a:spcPts val="0"/>
              </a:spcBef>
              <a:spcAft>
                <a:spcPts val="0"/>
              </a:spcAft>
              <a:buNone/>
            </a:pPr>
            <a:r>
              <a:rPr lang="pl" sz="1800">
                <a:latin typeface="Georgia"/>
                <a:ea typeface="Georgia"/>
                <a:cs typeface="Georgia"/>
                <a:sym typeface="Georgia"/>
              </a:rPr>
              <a:t>zdalnej aplikacji źródeł promieniowania </a:t>
            </a:r>
          </a:p>
          <a:p>
            <a:pPr marL="0" lvl="0" indent="0" rtl="0">
              <a:lnSpc>
                <a:spcPct val="115000"/>
              </a:lnSpc>
              <a:spcBef>
                <a:spcPts val="0"/>
              </a:spcBef>
              <a:spcAft>
                <a:spcPts val="0"/>
              </a:spcAft>
              <a:buNone/>
            </a:pPr>
            <a:r>
              <a:rPr lang="pl" sz="1800">
                <a:latin typeface="Georgia"/>
                <a:ea typeface="Georgia"/>
                <a:cs typeface="Georgia"/>
                <a:sym typeface="Georgia"/>
              </a:rPr>
              <a:t>jonizującego.</a:t>
            </a:r>
          </a:p>
        </p:txBody>
      </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1500"/>
                                        <p:tgtEl>
                                          <p:spTgt spid="113"/>
                                        </p:tgtEl>
                                      </p:cBhvr>
                                    </p:animEffect>
                                  </p:childTnLst>
                                </p:cTn>
                              </p:par>
                              <p:par>
                                <p:cTn id="8" presetID="8" presetClass="emph" presetSubtype="0" fill="hold" nodeType="withEffect">
                                  <p:stCondLst>
                                    <p:cond delay="0"/>
                                  </p:stCondLst>
                                  <p:childTnLst>
                                    <p:animRot by="-21600000">
                                      <p:cBhvr>
                                        <p:cTn id="9" dur="1000" fill="hold"/>
                                        <p:tgtEl>
                                          <p:spTgt spid="112"/>
                                        </p:tgtEl>
                                        <p:attrNameLst>
                                          <p:attrName>r</p:attrName>
                                        </p:attrNameLst>
                                      </p:cBhvr>
                                    </p:animRot>
                                  </p:childTnLst>
                                </p:cTn>
                              </p:par>
                            </p:childTnLst>
                          </p:cTn>
                        </p:par>
                        <p:par>
                          <p:cTn id="10" fill="hold">
                            <p:stCondLst>
                              <p:cond delay="1500"/>
                            </p:stCondLst>
                            <p:childTnLst>
                              <p:par>
                                <p:cTn id="11" presetID="2" presetClass="entr" presetSubtype="4" fill="hold" nodeType="afterEffect">
                                  <p:stCondLst>
                                    <p:cond delay="0"/>
                                  </p:stCondLst>
                                  <p:childTnLst>
                                    <p:set>
                                      <p:cBhvr>
                                        <p:cTn id="12" dur="1" fill="hold">
                                          <p:stCondLst>
                                            <p:cond delay="0"/>
                                          </p:stCondLst>
                                        </p:cTn>
                                        <p:tgtEl>
                                          <p:spTgt spid="114"/>
                                        </p:tgtEl>
                                        <p:attrNameLst>
                                          <p:attrName>style.visibility</p:attrName>
                                        </p:attrNameLst>
                                      </p:cBhvr>
                                      <p:to>
                                        <p:strVal val="visible"/>
                                      </p:to>
                                    </p:set>
                                    <p:anim calcmode="lin" valueType="num">
                                      <p:cBhvr additive="base">
                                        <p:cTn id="13" dur="1000"/>
                                        <p:tgtEl>
                                          <p:spTgt spid="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2323650" y="190475"/>
            <a:ext cx="4496700" cy="572700"/>
          </a:xfrm>
          <a:prstGeom prst="rect">
            <a:avLst/>
          </a:prstGeom>
        </p:spPr>
        <p:txBody>
          <a:bodyPr wrap="square" lIns="91425" tIns="91425" rIns="91425" bIns="91425" anchor="t" anchorCtr="0">
            <a:noAutofit/>
          </a:bodyPr>
          <a:lstStyle/>
          <a:p>
            <a:pPr marL="0" lvl="0" indent="0">
              <a:spcBef>
                <a:spcPts val="0"/>
              </a:spcBef>
              <a:buNone/>
            </a:pPr>
            <a:r>
              <a:rPr lang="pl" sz="3000" b="1">
                <a:solidFill>
                  <a:srgbClr val="741B47"/>
                </a:solidFill>
                <a:latin typeface="Georgia"/>
                <a:ea typeface="Georgia"/>
                <a:cs typeface="Georgia"/>
                <a:sym typeface="Georgia"/>
              </a:rPr>
              <a:t>Metody brachyterapii</a:t>
            </a:r>
          </a:p>
        </p:txBody>
      </p:sp>
      <p:sp>
        <p:nvSpPr>
          <p:cNvPr id="120" name="Shape 120"/>
          <p:cNvSpPr txBox="1">
            <a:spLocks noGrp="1"/>
          </p:cNvSpPr>
          <p:nvPr>
            <p:ph type="body" idx="1"/>
          </p:nvPr>
        </p:nvSpPr>
        <p:spPr>
          <a:xfrm>
            <a:off x="138575" y="922425"/>
            <a:ext cx="2250300" cy="3822600"/>
          </a:xfrm>
          <a:prstGeom prst="rect">
            <a:avLst/>
          </a:prstGeom>
        </p:spPr>
        <p:txBody>
          <a:bodyPr wrap="square" lIns="91425" tIns="91425" rIns="91425" bIns="91425" anchor="t" anchorCtr="0">
            <a:noAutofit/>
          </a:bodyPr>
          <a:lstStyle/>
          <a:p>
            <a:pPr lvl="0" indent="457200" algn="just" rtl="0">
              <a:spcBef>
                <a:spcPts val="0"/>
              </a:spcBef>
              <a:buNone/>
            </a:pPr>
            <a:r>
              <a:rPr lang="pl" sz="1400">
                <a:solidFill>
                  <a:srgbClr val="000000"/>
                </a:solidFill>
                <a:latin typeface="Georgia"/>
                <a:ea typeface="Georgia"/>
                <a:cs typeface="Georgia"/>
                <a:sym typeface="Georgia"/>
              </a:rPr>
              <a:t>Ze względu na </a:t>
            </a:r>
            <a:r>
              <a:rPr lang="pl" sz="1400" b="1">
                <a:solidFill>
                  <a:srgbClr val="E5C2BF"/>
                </a:solidFill>
                <a:latin typeface="Georgia"/>
                <a:ea typeface="Georgia"/>
                <a:cs typeface="Georgia"/>
                <a:sym typeface="Georgia"/>
              </a:rPr>
              <a:t>czas</a:t>
            </a:r>
            <a:r>
              <a:rPr lang="pl" sz="1400">
                <a:solidFill>
                  <a:srgbClr val="000000"/>
                </a:solidFill>
                <a:latin typeface="Georgia"/>
                <a:ea typeface="Georgia"/>
                <a:cs typeface="Georgia"/>
                <a:sym typeface="Georgia"/>
              </a:rPr>
              <a:t> pozostawania źródeł w obrębie tkanek dzielimy brachyterapię na: </a:t>
            </a:r>
          </a:p>
          <a:p>
            <a:pPr marL="457200" lvl="0" indent="-317500" algn="just" rtl="0">
              <a:spcBef>
                <a:spcPts val="0"/>
              </a:spcBef>
              <a:spcAft>
                <a:spcPts val="0"/>
              </a:spcAft>
              <a:buClr>
                <a:srgbClr val="000000"/>
              </a:buClr>
              <a:buSzPct val="100000"/>
              <a:buFont typeface="Georgia"/>
              <a:buChar char="★"/>
            </a:pPr>
            <a:r>
              <a:rPr lang="pl" sz="1400" b="1">
                <a:solidFill>
                  <a:srgbClr val="E5C2BF"/>
                </a:solidFill>
                <a:latin typeface="Georgia"/>
                <a:ea typeface="Georgia"/>
                <a:cs typeface="Georgia"/>
                <a:sym typeface="Georgia"/>
              </a:rPr>
              <a:t>stałą</a:t>
            </a:r>
            <a:r>
              <a:rPr lang="pl" sz="1400">
                <a:solidFill>
                  <a:srgbClr val="E5C2BF"/>
                </a:solidFill>
                <a:latin typeface="Georgia"/>
                <a:ea typeface="Georgia"/>
                <a:cs typeface="Georgia"/>
                <a:sym typeface="Georgia"/>
              </a:rPr>
              <a:t> </a:t>
            </a:r>
            <a:r>
              <a:rPr lang="pl" sz="1400">
                <a:solidFill>
                  <a:srgbClr val="000000"/>
                </a:solidFill>
                <a:latin typeface="Georgia"/>
                <a:ea typeface="Georgia"/>
                <a:cs typeface="Georgia"/>
                <a:sym typeface="Georgia"/>
              </a:rPr>
              <a:t>(permanentną) </a:t>
            </a:r>
          </a:p>
          <a:p>
            <a:pPr lvl="0" rtl="0">
              <a:spcBef>
                <a:spcPts val="0"/>
              </a:spcBef>
              <a:spcAft>
                <a:spcPts val="0"/>
              </a:spcAft>
              <a:buNone/>
            </a:pPr>
            <a:r>
              <a:rPr lang="pl" sz="1400">
                <a:solidFill>
                  <a:srgbClr val="000000"/>
                </a:solidFill>
                <a:latin typeface="Georgia"/>
                <a:ea typeface="Georgia"/>
                <a:cs typeface="Georgia"/>
                <a:sym typeface="Georgia"/>
              </a:rPr>
              <a:t>(np. izotop złota</a:t>
            </a:r>
            <a:r>
              <a:rPr lang="pl" sz="1400" baseline="30000">
                <a:solidFill>
                  <a:srgbClr val="000000"/>
                </a:solidFill>
                <a:latin typeface="Georgia"/>
                <a:ea typeface="Georgia"/>
                <a:cs typeface="Georgia"/>
                <a:sym typeface="Georgia"/>
              </a:rPr>
              <a:t>98</a:t>
            </a:r>
            <a:r>
              <a:rPr lang="pl" sz="1400">
                <a:solidFill>
                  <a:srgbClr val="000000"/>
                </a:solidFill>
                <a:latin typeface="Georgia"/>
                <a:ea typeface="Georgia"/>
                <a:cs typeface="Georgia"/>
                <a:sym typeface="Georgia"/>
              </a:rPr>
              <a:t> – w leczeniu raka pęcherza, jod</a:t>
            </a:r>
            <a:r>
              <a:rPr lang="pl" sz="1400" baseline="30000">
                <a:solidFill>
                  <a:srgbClr val="000000"/>
                </a:solidFill>
                <a:latin typeface="Georgia"/>
                <a:ea typeface="Georgia"/>
                <a:cs typeface="Georgia"/>
                <a:sym typeface="Georgia"/>
              </a:rPr>
              <a:t>125</a:t>
            </a:r>
            <a:r>
              <a:rPr lang="pl" sz="1400">
                <a:solidFill>
                  <a:srgbClr val="000000"/>
                </a:solidFill>
                <a:latin typeface="Georgia"/>
                <a:ea typeface="Georgia"/>
                <a:cs typeface="Georgia"/>
                <a:sym typeface="Georgia"/>
              </a:rPr>
              <a:t> - w leczeniu raka tarczycy, raka prostaty, guzów mózgu, pallad</a:t>
            </a:r>
            <a:r>
              <a:rPr lang="pl" sz="1400" baseline="30000">
                <a:solidFill>
                  <a:srgbClr val="000000"/>
                </a:solidFill>
                <a:latin typeface="Georgia"/>
                <a:ea typeface="Georgia"/>
                <a:cs typeface="Georgia"/>
                <a:sym typeface="Georgia"/>
              </a:rPr>
              <a:t>103</a:t>
            </a:r>
            <a:r>
              <a:rPr lang="pl" sz="1400">
                <a:solidFill>
                  <a:srgbClr val="000000"/>
                </a:solidFill>
                <a:latin typeface="Georgia"/>
                <a:ea typeface="Georgia"/>
                <a:cs typeface="Georgia"/>
                <a:sym typeface="Georgia"/>
              </a:rPr>
              <a:t> , radon</a:t>
            </a:r>
            <a:r>
              <a:rPr lang="pl" sz="1400" baseline="30000">
                <a:solidFill>
                  <a:srgbClr val="000000"/>
                </a:solidFill>
                <a:latin typeface="Georgia"/>
                <a:ea typeface="Georgia"/>
                <a:cs typeface="Georgia"/>
                <a:sym typeface="Georgia"/>
              </a:rPr>
              <a:t>222</a:t>
            </a:r>
            <a:r>
              <a:rPr lang="pl" sz="1400">
                <a:solidFill>
                  <a:srgbClr val="000000"/>
                </a:solidFill>
                <a:latin typeface="Georgia"/>
                <a:ea typeface="Georgia"/>
                <a:cs typeface="Georgia"/>
                <a:sym typeface="Georgia"/>
              </a:rPr>
              <a:t>), </a:t>
            </a:r>
          </a:p>
          <a:p>
            <a:pPr marL="457200" lvl="0" indent="-317500" algn="just" rtl="0">
              <a:spcBef>
                <a:spcPts val="0"/>
              </a:spcBef>
              <a:spcAft>
                <a:spcPts val="0"/>
              </a:spcAft>
              <a:buClr>
                <a:srgbClr val="000000"/>
              </a:buClr>
              <a:buSzPct val="100000"/>
              <a:buFont typeface="Georgia"/>
              <a:buChar char="★"/>
            </a:pPr>
            <a:r>
              <a:rPr lang="pl" sz="1400" b="1">
                <a:solidFill>
                  <a:srgbClr val="E5C2BF"/>
                </a:solidFill>
                <a:latin typeface="Georgia"/>
                <a:ea typeface="Georgia"/>
                <a:cs typeface="Georgia"/>
                <a:sym typeface="Georgia"/>
              </a:rPr>
              <a:t>czasową</a:t>
            </a:r>
            <a:r>
              <a:rPr lang="pl" sz="1400" b="1">
                <a:solidFill>
                  <a:srgbClr val="000000"/>
                </a:solidFill>
                <a:latin typeface="Georgia"/>
                <a:ea typeface="Georgia"/>
                <a:cs typeface="Georgia"/>
                <a:sym typeface="Georgia"/>
              </a:rPr>
              <a:t> </a:t>
            </a:r>
          </a:p>
          <a:p>
            <a:pPr lvl="0" algn="just" rtl="0">
              <a:spcBef>
                <a:spcPts val="0"/>
              </a:spcBef>
              <a:spcAft>
                <a:spcPts val="0"/>
              </a:spcAft>
              <a:buNone/>
            </a:pPr>
            <a:r>
              <a:rPr lang="pl" sz="1400">
                <a:solidFill>
                  <a:srgbClr val="000000"/>
                </a:solidFill>
                <a:latin typeface="Georgia"/>
                <a:ea typeface="Georgia"/>
                <a:cs typeface="Georgia"/>
                <a:sym typeface="Georgia"/>
              </a:rPr>
              <a:t>(pozostałe izotopy). </a:t>
            </a:r>
          </a:p>
          <a:p>
            <a:pPr lvl="0" indent="457200" algn="just" rtl="0">
              <a:spcBef>
                <a:spcPts val="0"/>
              </a:spcBef>
              <a:buNone/>
            </a:pPr>
            <a:endParaRPr sz="1400">
              <a:solidFill>
                <a:srgbClr val="000000"/>
              </a:solidFill>
              <a:latin typeface="Georgia"/>
              <a:ea typeface="Georgia"/>
              <a:cs typeface="Georgia"/>
              <a:sym typeface="Georgia"/>
            </a:endParaRPr>
          </a:p>
        </p:txBody>
      </p:sp>
      <p:sp>
        <p:nvSpPr>
          <p:cNvPr id="121" name="Shape 121"/>
          <p:cNvSpPr txBox="1"/>
          <p:nvPr/>
        </p:nvSpPr>
        <p:spPr>
          <a:xfrm>
            <a:off x="4639175" y="922425"/>
            <a:ext cx="2107800" cy="3822600"/>
          </a:xfrm>
          <a:prstGeom prst="rect">
            <a:avLst/>
          </a:prstGeom>
          <a:noFill/>
          <a:ln>
            <a:noFill/>
          </a:ln>
        </p:spPr>
        <p:txBody>
          <a:bodyPr wrap="square" lIns="91425" tIns="91425" rIns="91425" bIns="91425" anchor="t" anchorCtr="0">
            <a:noAutofit/>
          </a:bodyPr>
          <a:lstStyle/>
          <a:p>
            <a:pPr marL="457200" lvl="0" indent="-228600" algn="just" rtl="0">
              <a:lnSpc>
                <a:spcPct val="115000"/>
              </a:lnSpc>
              <a:spcBef>
                <a:spcPts val="0"/>
              </a:spcBef>
              <a:spcAft>
                <a:spcPts val="0"/>
              </a:spcAft>
              <a:buFont typeface="Georgia"/>
              <a:buChar char="★"/>
            </a:pPr>
            <a:r>
              <a:rPr lang="pl" b="1">
                <a:solidFill>
                  <a:srgbClr val="A64D79"/>
                </a:solidFill>
                <a:latin typeface="Georgia"/>
                <a:ea typeface="Georgia"/>
                <a:cs typeface="Georgia"/>
                <a:sym typeface="Georgia"/>
              </a:rPr>
              <a:t>śródjamową</a:t>
            </a:r>
            <a:r>
              <a:rPr lang="pl">
                <a:latin typeface="Georgia"/>
                <a:ea typeface="Georgia"/>
                <a:cs typeface="Georgia"/>
                <a:sym typeface="Georgia"/>
              </a:rPr>
              <a:t> </a:t>
            </a:r>
          </a:p>
          <a:p>
            <a:pPr lvl="0" rtl="0">
              <a:lnSpc>
                <a:spcPct val="115000"/>
              </a:lnSpc>
              <a:spcBef>
                <a:spcPts val="0"/>
              </a:spcBef>
              <a:spcAft>
                <a:spcPts val="0"/>
              </a:spcAft>
              <a:buNone/>
            </a:pPr>
            <a:r>
              <a:rPr lang="pl">
                <a:latin typeface="Georgia"/>
                <a:ea typeface="Georgia"/>
                <a:cs typeface="Georgia"/>
                <a:sym typeface="Georgia"/>
              </a:rPr>
              <a:t>(nowotwory szyjki macicy, trzonu macicy, pochwy, oskrzeli, tchawicy, przełyku, dróg żółciowych, skóry, mięsaki). Do metody tej zalicza się również podawanie izotopu jodu</a:t>
            </a:r>
            <a:r>
              <a:rPr lang="pl" baseline="30000">
                <a:latin typeface="Georgia"/>
                <a:ea typeface="Georgia"/>
                <a:cs typeface="Georgia"/>
                <a:sym typeface="Georgia"/>
              </a:rPr>
              <a:t>125</a:t>
            </a:r>
            <a:r>
              <a:rPr lang="pl">
                <a:latin typeface="Georgia"/>
                <a:ea typeface="Georgia"/>
                <a:cs typeface="Georgia"/>
                <a:sym typeface="Georgia"/>
              </a:rPr>
              <a:t> doustnie w niektórych postaciach raka tarczycy, izotopu złota</a:t>
            </a:r>
            <a:r>
              <a:rPr lang="pl" baseline="30000">
                <a:latin typeface="Georgia"/>
                <a:ea typeface="Georgia"/>
                <a:cs typeface="Georgia"/>
                <a:sym typeface="Georgia"/>
              </a:rPr>
              <a:t>98</a:t>
            </a:r>
            <a:r>
              <a:rPr lang="pl">
                <a:latin typeface="Georgia"/>
                <a:ea typeface="Georgia"/>
                <a:cs typeface="Georgia"/>
                <a:sym typeface="Georgia"/>
              </a:rPr>
              <a:t> dopęcherzowo w raku pęcherza moczowego. </a:t>
            </a:r>
          </a:p>
        </p:txBody>
      </p:sp>
      <p:sp>
        <p:nvSpPr>
          <p:cNvPr id="122" name="Shape 122"/>
          <p:cNvSpPr txBox="1"/>
          <p:nvPr/>
        </p:nvSpPr>
        <p:spPr>
          <a:xfrm>
            <a:off x="2388875" y="922425"/>
            <a:ext cx="2250300" cy="3411000"/>
          </a:xfrm>
          <a:prstGeom prst="rect">
            <a:avLst/>
          </a:prstGeom>
          <a:noFill/>
          <a:ln>
            <a:noFill/>
          </a:ln>
        </p:spPr>
        <p:txBody>
          <a:bodyPr wrap="square" lIns="91425" tIns="91425" rIns="91425" bIns="91425" anchor="t" anchorCtr="0">
            <a:noAutofit/>
          </a:bodyPr>
          <a:lstStyle/>
          <a:p>
            <a:pPr lvl="0" indent="457200" rtl="0">
              <a:lnSpc>
                <a:spcPct val="115000"/>
              </a:lnSpc>
              <a:spcBef>
                <a:spcPts val="0"/>
              </a:spcBef>
              <a:spcAft>
                <a:spcPts val="0"/>
              </a:spcAft>
              <a:buNone/>
            </a:pPr>
            <a:r>
              <a:rPr lang="pl">
                <a:latin typeface="Georgia"/>
                <a:ea typeface="Georgia"/>
                <a:cs typeface="Georgia"/>
                <a:sym typeface="Georgia"/>
              </a:rPr>
              <a:t>Ze względu na </a:t>
            </a:r>
            <a:r>
              <a:rPr lang="pl" b="1">
                <a:solidFill>
                  <a:srgbClr val="A64D79"/>
                </a:solidFill>
                <a:latin typeface="Georgia"/>
                <a:ea typeface="Georgia"/>
                <a:cs typeface="Georgia"/>
                <a:sym typeface="Georgia"/>
              </a:rPr>
              <a:t>sposób umieszczenia izotopu</a:t>
            </a:r>
            <a:r>
              <a:rPr lang="pl">
                <a:latin typeface="Georgia"/>
                <a:ea typeface="Georgia"/>
                <a:cs typeface="Georgia"/>
                <a:sym typeface="Georgia"/>
              </a:rPr>
              <a:t> dzieli się brachyterapię na: </a:t>
            </a:r>
          </a:p>
          <a:p>
            <a:pPr lvl="0" indent="457200" rtl="0">
              <a:lnSpc>
                <a:spcPct val="115000"/>
              </a:lnSpc>
              <a:spcBef>
                <a:spcPts val="0"/>
              </a:spcBef>
              <a:spcAft>
                <a:spcPts val="0"/>
              </a:spcAft>
              <a:buNone/>
            </a:pPr>
            <a:endParaRPr>
              <a:latin typeface="Georgia"/>
              <a:ea typeface="Georgia"/>
              <a:cs typeface="Georgia"/>
              <a:sym typeface="Georgia"/>
            </a:endParaRPr>
          </a:p>
          <a:p>
            <a:pPr marL="457200" lvl="0" indent="-228600" rtl="0">
              <a:lnSpc>
                <a:spcPct val="115000"/>
              </a:lnSpc>
              <a:spcBef>
                <a:spcPts val="0"/>
              </a:spcBef>
              <a:spcAft>
                <a:spcPts val="0"/>
              </a:spcAft>
              <a:buFont typeface="Georgia"/>
              <a:buChar char="★"/>
            </a:pPr>
            <a:r>
              <a:rPr lang="pl" b="1">
                <a:solidFill>
                  <a:srgbClr val="A64D79"/>
                </a:solidFill>
                <a:latin typeface="Georgia"/>
                <a:ea typeface="Georgia"/>
                <a:cs typeface="Georgia"/>
                <a:sym typeface="Georgia"/>
              </a:rPr>
              <a:t>śródtkankową</a:t>
            </a:r>
          </a:p>
          <a:p>
            <a:pPr lvl="0" rtl="0">
              <a:lnSpc>
                <a:spcPct val="115000"/>
              </a:lnSpc>
              <a:spcBef>
                <a:spcPts val="0"/>
              </a:spcBef>
              <a:spcAft>
                <a:spcPts val="0"/>
              </a:spcAft>
              <a:buNone/>
            </a:pPr>
            <a:r>
              <a:rPr lang="pl">
                <a:latin typeface="Georgia"/>
                <a:ea typeface="Georgia"/>
                <a:cs typeface="Georgia"/>
                <a:sym typeface="Georgia"/>
              </a:rPr>
              <a:t>(zastosowanie w leczeniu nowotworów jamy ustnej, gardła, wargi, skóry, prącia, cewki moczowej, pęcherza moczowego, gruczołu krokowego, sutka, mózgu, mięsaków), </a:t>
            </a:r>
          </a:p>
          <a:p>
            <a:pPr lvl="0">
              <a:spcBef>
                <a:spcPts val="0"/>
              </a:spcBef>
              <a:buNone/>
            </a:pPr>
            <a:endParaRPr/>
          </a:p>
        </p:txBody>
      </p:sp>
      <p:sp>
        <p:nvSpPr>
          <p:cNvPr id="123" name="Shape 123"/>
          <p:cNvSpPr txBox="1"/>
          <p:nvPr/>
        </p:nvSpPr>
        <p:spPr>
          <a:xfrm>
            <a:off x="6746975" y="810150"/>
            <a:ext cx="2417400" cy="35232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pl">
                <a:latin typeface="Georgia"/>
                <a:ea typeface="Georgia"/>
                <a:cs typeface="Georgia"/>
                <a:sym typeface="Georgia"/>
              </a:rPr>
              <a:t>Brachyterapia śródjamowa dzieli się na: </a:t>
            </a:r>
          </a:p>
          <a:p>
            <a:pPr marL="457200" lvl="0" indent="-228600" rtl="0">
              <a:lnSpc>
                <a:spcPct val="115000"/>
              </a:lnSpc>
              <a:spcBef>
                <a:spcPts val="0"/>
              </a:spcBef>
              <a:buFont typeface="Georgia"/>
              <a:buChar char="★"/>
            </a:pPr>
            <a:r>
              <a:rPr lang="pl">
                <a:latin typeface="Georgia"/>
                <a:ea typeface="Georgia"/>
                <a:cs typeface="Georgia"/>
                <a:sym typeface="Georgia"/>
              </a:rPr>
              <a:t>wewnątrzprzewodową</a:t>
            </a:r>
          </a:p>
          <a:p>
            <a:pPr lvl="0" rtl="0">
              <a:lnSpc>
                <a:spcPct val="115000"/>
              </a:lnSpc>
              <a:spcBef>
                <a:spcPts val="0"/>
              </a:spcBef>
              <a:buNone/>
            </a:pPr>
            <a:r>
              <a:rPr lang="pl">
                <a:latin typeface="Georgia"/>
                <a:ea typeface="Georgia"/>
                <a:cs typeface="Georgia"/>
                <a:sym typeface="Georgia"/>
              </a:rPr>
              <a:t>(nowotwory przełyku, oskrzeli, dróg płciowych), </a:t>
            </a:r>
          </a:p>
          <a:p>
            <a:pPr marL="457200" lvl="0" indent="-228600" rtl="0">
              <a:lnSpc>
                <a:spcPct val="115000"/>
              </a:lnSpc>
              <a:spcBef>
                <a:spcPts val="0"/>
              </a:spcBef>
              <a:buFont typeface="Georgia"/>
              <a:buChar char="★"/>
            </a:pPr>
            <a:r>
              <a:rPr lang="pl">
                <a:latin typeface="Georgia"/>
                <a:ea typeface="Georgia"/>
                <a:cs typeface="Georgia"/>
                <a:sym typeface="Georgia"/>
              </a:rPr>
              <a:t>wewnątrzjamową </a:t>
            </a:r>
          </a:p>
          <a:p>
            <a:pPr lvl="0" rtl="0">
              <a:lnSpc>
                <a:spcPct val="115000"/>
              </a:lnSpc>
              <a:spcBef>
                <a:spcPts val="0"/>
              </a:spcBef>
              <a:buNone/>
            </a:pPr>
            <a:r>
              <a:rPr lang="pl">
                <a:latin typeface="Georgia"/>
                <a:ea typeface="Georgia"/>
                <a:cs typeface="Georgia"/>
                <a:sym typeface="Georgia"/>
              </a:rPr>
              <a:t>(nowotwory szyjki macicy, trzonu macicy),</a:t>
            </a:r>
          </a:p>
          <a:p>
            <a:pPr marL="457200" lvl="0" indent="-228600" rtl="0">
              <a:lnSpc>
                <a:spcPct val="115000"/>
              </a:lnSpc>
              <a:spcBef>
                <a:spcPts val="0"/>
              </a:spcBef>
              <a:buFont typeface="Georgia"/>
              <a:buChar char="★"/>
            </a:pPr>
            <a:r>
              <a:rPr lang="pl">
                <a:latin typeface="Georgia"/>
                <a:ea typeface="Georgia"/>
                <a:cs typeface="Georgia"/>
                <a:sym typeface="Georgia"/>
              </a:rPr>
              <a:t>wewnątrznaczyniową, </a:t>
            </a:r>
          </a:p>
          <a:p>
            <a:pPr marL="457200" lvl="0" indent="-228600" rtl="0">
              <a:lnSpc>
                <a:spcPct val="115000"/>
              </a:lnSpc>
              <a:spcBef>
                <a:spcPts val="0"/>
              </a:spcBef>
              <a:buFont typeface="Georgia"/>
              <a:buChar char="★"/>
            </a:pPr>
            <a:r>
              <a:rPr lang="pl">
                <a:latin typeface="Georgia"/>
                <a:ea typeface="Georgia"/>
                <a:cs typeface="Georgia"/>
                <a:sym typeface="Georgia"/>
              </a:rPr>
              <a:t>powierzchniową. </a:t>
            </a:r>
          </a:p>
        </p:txBody>
      </p:sp>
      <p:pic>
        <p:nvPicPr>
          <p:cNvPr id="124" name="Shape 124"/>
          <p:cNvPicPr preferRelativeResize="0"/>
          <p:nvPr/>
        </p:nvPicPr>
        <p:blipFill rotWithShape="1">
          <a:blip r:embed="rId3">
            <a:alphaModFix/>
          </a:blip>
          <a:srcRect l="17113" r="19313" b="9739"/>
          <a:stretch/>
        </p:blipFill>
        <p:spPr>
          <a:xfrm rot="-5400000">
            <a:off x="7215787" y="3215288"/>
            <a:ext cx="1341325" cy="2515099"/>
          </a:xfrm>
          <a:prstGeom prst="rect">
            <a:avLst/>
          </a:prstGeom>
          <a:noFill/>
          <a:ln>
            <a:noFill/>
          </a:ln>
        </p:spPr>
      </p:pic>
      <p:pic>
        <p:nvPicPr>
          <p:cNvPr id="125" name="Shape 125"/>
          <p:cNvPicPr preferRelativeResize="0"/>
          <p:nvPr/>
        </p:nvPicPr>
        <p:blipFill rotWithShape="1">
          <a:blip r:embed="rId3">
            <a:alphaModFix/>
          </a:blip>
          <a:srcRect l="17113" r="19313" b="9739"/>
          <a:stretch/>
        </p:blipFill>
        <p:spPr>
          <a:xfrm rot="5400000" flipH="1">
            <a:off x="575988" y="-575987"/>
            <a:ext cx="996550" cy="2148525"/>
          </a:xfrm>
          <a:prstGeom prst="rect">
            <a:avLst/>
          </a:prstGeom>
          <a:noFill/>
          <a:ln>
            <a:noFill/>
          </a:ln>
        </p:spPr>
      </p:pic>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000"/>
                                        <p:tgtEl>
                                          <p:spTgt spid="119"/>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20"/>
                                        </p:tgtEl>
                                        <p:attrNameLst>
                                          <p:attrName>style.visibility</p:attrName>
                                        </p:attrNameLst>
                                      </p:cBhvr>
                                      <p:to>
                                        <p:strVal val="visible"/>
                                      </p:to>
                                    </p:set>
                                    <p:anim calcmode="lin" valueType="num">
                                      <p:cBhvr additive="base">
                                        <p:cTn id="11" dur="1300"/>
                                        <p:tgtEl>
                                          <p:spTgt spid="120"/>
                                        </p:tgtEl>
                                        <p:attrNameLst>
                                          <p:attrName>ppt_x</p:attrName>
                                        </p:attrNameLst>
                                      </p:cBhvr>
                                      <p:tavLst>
                                        <p:tav tm="0">
                                          <p:val>
                                            <p:strVal val="#ppt_x-1"/>
                                          </p:val>
                                        </p:tav>
                                        <p:tav tm="100000">
                                          <p:val>
                                            <p:strVal val="#ppt_x"/>
                                          </p:val>
                                        </p:tav>
                                      </p:tavLst>
                                    </p:anim>
                                  </p:childTnLst>
                                </p:cTn>
                              </p:par>
                            </p:childTnLst>
                          </p:cTn>
                        </p:par>
                        <p:par>
                          <p:cTn id="12" fill="hold">
                            <p:stCondLst>
                              <p:cond delay="2300"/>
                            </p:stCondLst>
                            <p:childTnLst>
                              <p:par>
                                <p:cTn id="13" presetID="2" presetClass="entr" presetSubtype="4" fill="hold" nodeType="afterEffect">
                                  <p:stCondLst>
                                    <p:cond delay="0"/>
                                  </p:stCondLst>
                                  <p:childTnLst>
                                    <p:set>
                                      <p:cBhvr>
                                        <p:cTn id="14" dur="1" fill="hold">
                                          <p:stCondLst>
                                            <p:cond delay="0"/>
                                          </p:stCondLst>
                                        </p:cTn>
                                        <p:tgtEl>
                                          <p:spTgt spid="122"/>
                                        </p:tgtEl>
                                        <p:attrNameLst>
                                          <p:attrName>style.visibility</p:attrName>
                                        </p:attrNameLst>
                                      </p:cBhvr>
                                      <p:to>
                                        <p:strVal val="visible"/>
                                      </p:to>
                                    </p:set>
                                    <p:anim calcmode="lin" valueType="num">
                                      <p:cBhvr additive="base">
                                        <p:cTn id="15" dur="1300"/>
                                        <p:tgtEl>
                                          <p:spTgt spid="122"/>
                                        </p:tgtEl>
                                        <p:attrNameLst>
                                          <p:attrName>ppt_y</p:attrName>
                                        </p:attrNameLst>
                                      </p:cBhvr>
                                      <p:tavLst>
                                        <p:tav tm="0">
                                          <p:val>
                                            <p:strVal val="#ppt_y+1"/>
                                          </p:val>
                                        </p:tav>
                                        <p:tav tm="100000">
                                          <p:val>
                                            <p:strVal val="#ppt_y"/>
                                          </p:val>
                                        </p:tav>
                                      </p:tavLst>
                                    </p:anim>
                                  </p:childTnLst>
                                </p:cTn>
                              </p:par>
                            </p:childTnLst>
                          </p:cTn>
                        </p:par>
                        <p:par>
                          <p:cTn id="16" fill="hold">
                            <p:stCondLst>
                              <p:cond delay="3600"/>
                            </p:stCondLst>
                            <p:childTnLst>
                              <p:par>
                                <p:cTn id="17" presetID="2" presetClass="entr" presetSubtype="4" fill="hold" nodeType="afterEffect">
                                  <p:stCondLst>
                                    <p:cond delay="0"/>
                                  </p:stCondLst>
                                  <p:childTnLst>
                                    <p:set>
                                      <p:cBhvr>
                                        <p:cTn id="18" dur="1" fill="hold">
                                          <p:stCondLst>
                                            <p:cond delay="0"/>
                                          </p:stCondLst>
                                        </p:cTn>
                                        <p:tgtEl>
                                          <p:spTgt spid="121"/>
                                        </p:tgtEl>
                                        <p:attrNameLst>
                                          <p:attrName>style.visibility</p:attrName>
                                        </p:attrNameLst>
                                      </p:cBhvr>
                                      <p:to>
                                        <p:strVal val="visible"/>
                                      </p:to>
                                    </p:set>
                                    <p:anim calcmode="lin" valueType="num">
                                      <p:cBhvr additive="base">
                                        <p:cTn id="19" dur="1300"/>
                                        <p:tgtEl>
                                          <p:spTgt spid="121"/>
                                        </p:tgtEl>
                                        <p:attrNameLst>
                                          <p:attrName>ppt_y</p:attrName>
                                        </p:attrNameLst>
                                      </p:cBhvr>
                                      <p:tavLst>
                                        <p:tav tm="0">
                                          <p:val>
                                            <p:strVal val="#ppt_y+1"/>
                                          </p:val>
                                        </p:tav>
                                        <p:tav tm="100000">
                                          <p:val>
                                            <p:strVal val="#ppt_y"/>
                                          </p:val>
                                        </p:tav>
                                      </p:tavLst>
                                    </p:anim>
                                  </p:childTnLst>
                                </p:cTn>
                              </p:par>
                            </p:childTnLst>
                          </p:cTn>
                        </p:par>
                        <p:par>
                          <p:cTn id="20" fill="hold">
                            <p:stCondLst>
                              <p:cond delay="4900"/>
                            </p:stCondLst>
                            <p:childTnLst>
                              <p:par>
                                <p:cTn id="21" presetID="2" presetClass="entr" presetSubtype="2" fill="hold" nodeType="afterEffect">
                                  <p:stCondLst>
                                    <p:cond delay="0"/>
                                  </p:stCondLst>
                                  <p:childTnLst>
                                    <p:set>
                                      <p:cBhvr>
                                        <p:cTn id="22" dur="1" fill="hold">
                                          <p:stCondLst>
                                            <p:cond delay="0"/>
                                          </p:stCondLst>
                                        </p:cTn>
                                        <p:tgtEl>
                                          <p:spTgt spid="123"/>
                                        </p:tgtEl>
                                        <p:attrNameLst>
                                          <p:attrName>style.visibility</p:attrName>
                                        </p:attrNameLst>
                                      </p:cBhvr>
                                      <p:to>
                                        <p:strVal val="visible"/>
                                      </p:to>
                                    </p:set>
                                    <p:anim calcmode="lin" valueType="num">
                                      <p:cBhvr additive="base">
                                        <p:cTn id="23" dur="1300"/>
                                        <p:tgtEl>
                                          <p:spTgt spid="12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nvGraphicFramePr>
        <p:xfrm>
          <a:off x="0" y="0"/>
          <a:ext cx="9143999" cy="5143498"/>
        </p:xfrm>
        <a:graphic>
          <a:graphicData uri="http://schemas.openxmlformats.org/drawingml/2006/table">
            <a:tbl>
              <a:tblPr/>
              <a:tblGrid>
                <a:gridCol w="1514475"/>
                <a:gridCol w="1152525"/>
                <a:gridCol w="1209675"/>
                <a:gridCol w="1552574"/>
                <a:gridCol w="952501"/>
                <a:gridCol w="2762249"/>
              </a:tblGrid>
              <a:tr h="680592">
                <a:tc>
                  <a:txBody>
                    <a:bodyPr/>
                    <a:lstStyle/>
                    <a:p>
                      <a:pPr algn="ctr" rtl="0" fontAlgn="ctr">
                        <a:spcBef>
                          <a:spcPts val="0"/>
                        </a:spcBef>
                        <a:spcAft>
                          <a:spcPts val="0"/>
                        </a:spcAft>
                      </a:pPr>
                      <a:r>
                        <a:rPr lang="pl-PL" sz="1200" b="1" i="0" u="none" strike="noStrike" dirty="0">
                          <a:solidFill>
                            <a:schemeClr val="bg1"/>
                          </a:solidFill>
                          <a:latin typeface="Georgia"/>
                        </a:rPr>
                        <a:t>Pierwiastek</a:t>
                      </a:r>
                      <a:endParaRPr lang="pl-PL" sz="1200" dirty="0">
                        <a:solidFill>
                          <a:schemeClr val="bg1"/>
                        </a:solidFill>
                      </a:endParaRPr>
                    </a:p>
                  </a:txBody>
                  <a:tcPr marL="38100" marR="1333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AEDF2"/>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1" i="0" u="none" strike="noStrike" dirty="0">
                          <a:solidFill>
                            <a:schemeClr val="bg1"/>
                          </a:solidFill>
                          <a:latin typeface="Georgia"/>
                        </a:rPr>
                        <a:t>Liczba masowa izotopu</a:t>
                      </a:r>
                      <a:endParaRPr lang="pl-PL" sz="1200" dirty="0">
                        <a:solidFill>
                          <a:schemeClr val="bg1"/>
                        </a:solidFill>
                      </a:endParaRPr>
                    </a:p>
                  </a:txBody>
                  <a:tcPr marL="38100" marR="1333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AEDF2"/>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1" i="0" u="none" strike="noStrike" dirty="0">
                          <a:solidFill>
                            <a:schemeClr val="bg1"/>
                          </a:solidFill>
                          <a:latin typeface="Georgia"/>
                        </a:rPr>
                        <a:t>Średnia energia</a:t>
                      </a:r>
                      <a:endParaRPr lang="pl-PL" sz="1200" dirty="0">
                        <a:solidFill>
                          <a:schemeClr val="bg1"/>
                        </a:solidFill>
                      </a:endParaRPr>
                    </a:p>
                    <a:p>
                      <a:pPr algn="ctr" rtl="0" fontAlgn="ctr">
                        <a:spcBef>
                          <a:spcPts val="0"/>
                        </a:spcBef>
                        <a:spcAft>
                          <a:spcPts val="0"/>
                        </a:spcAft>
                      </a:pPr>
                      <a:r>
                        <a:rPr lang="pl-PL" sz="1200" b="1" i="0" u="none" strike="noStrike" dirty="0">
                          <a:solidFill>
                            <a:schemeClr val="bg1"/>
                          </a:solidFill>
                          <a:latin typeface="Georgia"/>
                        </a:rPr>
                        <a:t>(</a:t>
                      </a:r>
                      <a:r>
                        <a:rPr lang="pl-PL" sz="1200" b="1" i="0" u="none" strike="noStrike" dirty="0" err="1">
                          <a:solidFill>
                            <a:schemeClr val="bg1"/>
                          </a:solidFill>
                          <a:latin typeface="Georgia"/>
                        </a:rPr>
                        <a:t>MeV</a:t>
                      </a:r>
                      <a:r>
                        <a:rPr lang="pl-PL" sz="1200" b="1" i="0" u="none" strike="noStrike" dirty="0">
                          <a:solidFill>
                            <a:schemeClr val="bg1"/>
                          </a:solidFill>
                          <a:latin typeface="Georgia"/>
                        </a:rPr>
                        <a:t>)</a:t>
                      </a:r>
                      <a:endParaRPr lang="pl-PL" sz="1200" dirty="0">
                        <a:solidFill>
                          <a:schemeClr val="bg1"/>
                        </a:solidFill>
                      </a:endParaRPr>
                    </a:p>
                  </a:txBody>
                  <a:tcPr marL="38100" marR="1333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AEDF2"/>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1" i="0" u="none" strike="noStrike" dirty="0" smtClean="0">
                          <a:solidFill>
                            <a:schemeClr val="bg1"/>
                          </a:solidFill>
                          <a:latin typeface="Georgia"/>
                        </a:rPr>
                        <a:t> Forma </a:t>
                      </a:r>
                      <a:r>
                        <a:rPr lang="pl-PL" sz="1200" b="1" i="0" u="none" strike="noStrike" dirty="0" err="1">
                          <a:solidFill>
                            <a:schemeClr val="bg1"/>
                          </a:solidFill>
                          <a:latin typeface="Georgia"/>
                        </a:rPr>
                        <a:t>aplikatora</a:t>
                      </a:r>
                      <a:endParaRPr lang="pl-PL" sz="1200" dirty="0">
                        <a:solidFill>
                          <a:schemeClr val="bg1"/>
                        </a:solidFill>
                      </a:endParaRPr>
                    </a:p>
                  </a:txBody>
                  <a:tcPr marL="38100" marR="1333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AEDF2"/>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600" b="1" i="0" u="none" strike="noStrike" dirty="0">
                          <a:solidFill>
                            <a:schemeClr val="bg1"/>
                          </a:solidFill>
                          <a:latin typeface="Georgia"/>
                        </a:rPr>
                        <a:t>T</a:t>
                      </a:r>
                      <a:r>
                        <a:rPr lang="pl-PL" sz="1600" b="1" i="0" u="none" strike="noStrike" baseline="-25000" dirty="0">
                          <a:solidFill>
                            <a:schemeClr val="bg1"/>
                          </a:solidFill>
                          <a:latin typeface="Georgia"/>
                        </a:rPr>
                        <a:t>½</a:t>
                      </a:r>
                      <a:endParaRPr lang="pl-PL" sz="1600" dirty="0">
                        <a:solidFill>
                          <a:schemeClr val="bg1"/>
                        </a:solidFill>
                      </a:endParaRPr>
                    </a:p>
                  </a:txBody>
                  <a:tcPr marL="38100" marR="1333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AEDF2"/>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1" i="0" u="none" strike="noStrike" dirty="0">
                          <a:solidFill>
                            <a:schemeClr val="bg1"/>
                          </a:solidFill>
                          <a:latin typeface="Georgia"/>
                        </a:rPr>
                        <a:t>Zastosowanie</a:t>
                      </a:r>
                      <a:endParaRPr lang="pl-PL" sz="1200" dirty="0">
                        <a:solidFill>
                          <a:schemeClr val="bg1"/>
                        </a:solidFill>
                      </a:endParaRPr>
                    </a:p>
                  </a:txBody>
                  <a:tcPr marL="38100" marR="1333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AEDF2"/>
                        </a:gs>
                        <a:gs pos="50000">
                          <a:srgbClr val="FAEDF2">
                            <a:shade val="67500"/>
                            <a:satMod val="115000"/>
                          </a:srgbClr>
                        </a:gs>
                        <a:gs pos="100000">
                          <a:srgbClr val="FAEDF2">
                            <a:shade val="100000"/>
                            <a:satMod val="115000"/>
                          </a:srgbClr>
                        </a:gs>
                      </a:gsLst>
                      <a:lin ang="5400000" scaled="1"/>
                    </a:gradFill>
                  </a:tcPr>
                </a:tc>
              </a:tr>
              <a:tr h="474184">
                <a:tc>
                  <a:txBody>
                    <a:bodyPr/>
                    <a:lstStyle/>
                    <a:p>
                      <a:pPr algn="ctr" rtl="0" fontAlgn="ctr">
                        <a:spcBef>
                          <a:spcPts val="0"/>
                        </a:spcBef>
                        <a:spcAft>
                          <a:spcPts val="0"/>
                        </a:spcAft>
                      </a:pPr>
                      <a:r>
                        <a:rPr lang="pl-PL" sz="1200" b="1" i="0" u="none" strike="noStrike" dirty="0">
                          <a:solidFill>
                            <a:srgbClr val="0B5394"/>
                          </a:solidFill>
                          <a:latin typeface="Georgia"/>
                        </a:rPr>
                        <a:t>cez</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9FF"/>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0B5394"/>
                          </a:solidFill>
                          <a:latin typeface="Georgia"/>
                        </a:rPr>
                        <a:t>137</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9FF"/>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0B5394"/>
                          </a:solidFill>
                          <a:latin typeface="Georgia"/>
                        </a:rPr>
                        <a:t>0,662</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9FF"/>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0B5394"/>
                          </a:solidFill>
                          <a:latin typeface="Georgia"/>
                        </a:rPr>
                        <a:t>tuby, igły, ziarna</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9FF"/>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0B5394"/>
                          </a:solidFill>
                          <a:latin typeface="Georgia"/>
                        </a:rPr>
                        <a:t>30,3 roku</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9FF"/>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0B5394"/>
                          </a:solidFill>
                          <a:latin typeface="Georgia"/>
                        </a:rPr>
                        <a:t>czasowe implantacje </a:t>
                      </a:r>
                      <a:r>
                        <a:rPr lang="pl-PL" sz="1200" b="1" i="0" u="none" strike="noStrike" dirty="0" err="1">
                          <a:solidFill>
                            <a:srgbClr val="0B5394"/>
                          </a:solidFill>
                          <a:latin typeface="Georgia"/>
                        </a:rPr>
                        <a:t>dojamowe</a:t>
                      </a:r>
                      <a:r>
                        <a:rPr lang="pl-PL" sz="1200" b="1" i="0" u="none" strike="noStrike" dirty="0">
                          <a:solidFill>
                            <a:srgbClr val="0B5394"/>
                          </a:solidFill>
                          <a:latin typeface="Georgia"/>
                        </a:rPr>
                        <a:t> i śródtkankowe</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9FF"/>
                        </a:gs>
                        <a:gs pos="50000">
                          <a:srgbClr val="FAEDF2">
                            <a:shade val="67500"/>
                            <a:satMod val="115000"/>
                          </a:srgbClr>
                        </a:gs>
                        <a:gs pos="100000">
                          <a:srgbClr val="FAEDF2">
                            <a:shade val="100000"/>
                            <a:satMod val="115000"/>
                          </a:srgbClr>
                        </a:gs>
                      </a:gsLst>
                      <a:lin ang="5400000" scaled="1"/>
                      <a:tileRect/>
                    </a:gradFill>
                  </a:tcPr>
                </a:tc>
              </a:tr>
              <a:tr h="264055">
                <a:tc>
                  <a:txBody>
                    <a:bodyPr/>
                    <a:lstStyle/>
                    <a:p>
                      <a:pPr algn="ctr" rtl="0" fontAlgn="ctr">
                        <a:spcBef>
                          <a:spcPts val="0"/>
                        </a:spcBef>
                        <a:spcAft>
                          <a:spcPts val="0"/>
                        </a:spcAft>
                      </a:pPr>
                      <a:r>
                        <a:rPr lang="pl-PL" sz="1200" b="1" i="0" u="none" strike="noStrike" dirty="0">
                          <a:solidFill>
                            <a:srgbClr val="45818E"/>
                          </a:solidFill>
                          <a:latin typeface="Georgia"/>
                        </a:rPr>
                        <a:t>fosfor</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99"/>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1" i="0" u="none" strike="noStrike" dirty="0">
                          <a:solidFill>
                            <a:srgbClr val="45818E"/>
                          </a:solidFill>
                          <a:latin typeface="Georgia"/>
                        </a:rPr>
                        <a:t>32</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99"/>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0" i="0" u="none" strike="noStrike" dirty="0">
                          <a:solidFill>
                            <a:srgbClr val="45818E"/>
                          </a:solidFill>
                          <a:latin typeface="Georgia"/>
                        </a:rPr>
                        <a:t>0,35</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99"/>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0" i="0" u="none" strike="noStrike" dirty="0">
                          <a:solidFill>
                            <a:srgbClr val="45818E"/>
                          </a:solidFill>
                          <a:latin typeface="Georgia"/>
                        </a:rPr>
                        <a:t>roztwór, koloid</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99"/>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0" i="0" u="none" strike="noStrike" dirty="0">
                          <a:solidFill>
                            <a:srgbClr val="45818E"/>
                          </a:solidFill>
                          <a:latin typeface="Georgia"/>
                        </a:rPr>
                        <a:t>8 dni</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99"/>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1" i="0" u="none" strike="noStrike" dirty="0">
                          <a:solidFill>
                            <a:srgbClr val="45818E"/>
                          </a:solidFill>
                          <a:latin typeface="Georgia"/>
                        </a:rPr>
                        <a:t>okulistyka</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99"/>
                        </a:gs>
                        <a:gs pos="50000">
                          <a:srgbClr val="FAEDF2">
                            <a:shade val="67500"/>
                            <a:satMod val="115000"/>
                          </a:srgbClr>
                        </a:gs>
                        <a:gs pos="100000">
                          <a:srgbClr val="FAEDF2">
                            <a:shade val="100000"/>
                            <a:satMod val="115000"/>
                          </a:srgbClr>
                        </a:gs>
                      </a:gsLst>
                      <a:lin ang="5400000" scaled="1"/>
                    </a:gradFill>
                  </a:tcPr>
                </a:tc>
              </a:tr>
              <a:tr h="474184">
                <a:tc>
                  <a:txBody>
                    <a:bodyPr/>
                    <a:lstStyle/>
                    <a:p>
                      <a:pPr algn="ctr" rtl="0" fontAlgn="ctr">
                        <a:spcBef>
                          <a:spcPts val="0"/>
                        </a:spcBef>
                        <a:spcAft>
                          <a:spcPts val="0"/>
                        </a:spcAft>
                      </a:pPr>
                      <a:r>
                        <a:rPr lang="pl-PL" sz="1200" b="1" i="0" u="none" strike="noStrike" dirty="0">
                          <a:solidFill>
                            <a:srgbClr val="38761D"/>
                          </a:solidFill>
                          <a:latin typeface="Georgia"/>
                        </a:rPr>
                        <a:t>iryd</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CC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38761D"/>
                          </a:solidFill>
                          <a:latin typeface="Georgia"/>
                        </a:rPr>
                        <a:t>192</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CC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38761D"/>
                          </a:solidFill>
                          <a:latin typeface="Georgia"/>
                        </a:rPr>
                        <a:t>0,397</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CC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38761D"/>
                          </a:solidFill>
                          <a:latin typeface="Georgia"/>
                        </a:rPr>
                        <a:t>druty, igły, ziarna</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CC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38761D"/>
                          </a:solidFill>
                          <a:latin typeface="Georgia"/>
                        </a:rPr>
                        <a:t>73,8 dnia</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CC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38761D"/>
                          </a:solidFill>
                          <a:latin typeface="Georgia"/>
                        </a:rPr>
                        <a:t>czasowe implantacje śródtkankowe</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CC00"/>
                        </a:gs>
                        <a:gs pos="50000">
                          <a:srgbClr val="FAEDF2">
                            <a:shade val="67500"/>
                            <a:satMod val="115000"/>
                          </a:srgbClr>
                        </a:gs>
                        <a:gs pos="100000">
                          <a:srgbClr val="FAEDF2">
                            <a:shade val="100000"/>
                            <a:satMod val="115000"/>
                          </a:srgbClr>
                        </a:gs>
                      </a:gsLst>
                      <a:lin ang="5400000" scaled="1"/>
                      <a:tileRect/>
                    </a:gradFill>
                  </a:tcPr>
                </a:tc>
              </a:tr>
              <a:tr h="474184">
                <a:tc>
                  <a:txBody>
                    <a:bodyPr/>
                    <a:lstStyle/>
                    <a:p>
                      <a:pPr algn="ctr" rtl="0" fontAlgn="ctr">
                        <a:spcBef>
                          <a:spcPts val="0"/>
                        </a:spcBef>
                        <a:spcAft>
                          <a:spcPts val="0"/>
                        </a:spcAft>
                      </a:pPr>
                      <a:r>
                        <a:rPr lang="pl-PL" sz="1200" b="1" i="0" u="none" strike="noStrike" dirty="0">
                          <a:solidFill>
                            <a:srgbClr val="BF9000"/>
                          </a:solidFill>
                          <a:latin typeface="Georgia"/>
                        </a:rPr>
                        <a:t>itr</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BF9000"/>
                          </a:solidFill>
                          <a:latin typeface="Georgia"/>
                        </a:rPr>
                        <a:t>90</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BF9000"/>
                          </a:solidFill>
                          <a:latin typeface="Georgia"/>
                        </a:rPr>
                        <a:t>2,24</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BF9000"/>
                          </a:solidFill>
                          <a:latin typeface="Georgia"/>
                        </a:rPr>
                        <a:t>ziarna</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BF9000"/>
                          </a:solidFill>
                          <a:latin typeface="Georgia"/>
                        </a:rPr>
                        <a:t>2,5 dnia</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BF9000"/>
                          </a:solidFill>
                          <a:latin typeface="Georgia"/>
                        </a:rPr>
                        <a:t>czasowe implantacje </a:t>
                      </a:r>
                      <a:r>
                        <a:rPr lang="pl-PL" sz="1200" b="1" i="0" u="none" strike="noStrike" dirty="0" err="1">
                          <a:solidFill>
                            <a:srgbClr val="BF9000"/>
                          </a:solidFill>
                          <a:latin typeface="Georgia"/>
                        </a:rPr>
                        <a:t>dojamowe</a:t>
                      </a:r>
                      <a:r>
                        <a:rPr lang="pl-PL" sz="1200" b="1" i="0" u="none" strike="noStrike" dirty="0">
                          <a:solidFill>
                            <a:srgbClr val="BF9000"/>
                          </a:solidFill>
                          <a:latin typeface="Georgia"/>
                        </a:rPr>
                        <a:t> i śródtkankowe</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gs>
                        <a:gs pos="50000">
                          <a:srgbClr val="FAEDF2">
                            <a:shade val="67500"/>
                            <a:satMod val="115000"/>
                          </a:srgbClr>
                        </a:gs>
                        <a:gs pos="100000">
                          <a:srgbClr val="FAEDF2">
                            <a:shade val="100000"/>
                            <a:satMod val="115000"/>
                          </a:srgbClr>
                        </a:gs>
                      </a:gsLst>
                      <a:lin ang="5400000" scaled="1"/>
                      <a:tileRect/>
                    </a:gradFill>
                  </a:tcPr>
                </a:tc>
              </a:tr>
              <a:tr h="264055">
                <a:tc>
                  <a:txBody>
                    <a:bodyPr/>
                    <a:lstStyle/>
                    <a:p>
                      <a:pPr algn="ctr" rtl="0" fontAlgn="ctr">
                        <a:spcBef>
                          <a:spcPts val="0"/>
                        </a:spcBef>
                        <a:spcAft>
                          <a:spcPts val="0"/>
                        </a:spcAft>
                      </a:pPr>
                      <a:r>
                        <a:rPr lang="pl-PL" sz="1200" b="1" i="0" u="none" strike="noStrike" dirty="0">
                          <a:solidFill>
                            <a:srgbClr val="E69138"/>
                          </a:solidFill>
                          <a:latin typeface="Georgia"/>
                        </a:rPr>
                        <a:t>jod</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75000"/>
                          </a:schemeClr>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E69138"/>
                          </a:solidFill>
                          <a:latin typeface="Georgia"/>
                        </a:rPr>
                        <a:t>125</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75000"/>
                          </a:schemeClr>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E69138"/>
                          </a:solidFill>
                          <a:latin typeface="Georgia"/>
                        </a:rPr>
                        <a:t>1,46</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75000"/>
                          </a:schemeClr>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E69138"/>
                          </a:solidFill>
                          <a:latin typeface="Georgia"/>
                        </a:rPr>
                        <a:t>ziarna</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75000"/>
                          </a:schemeClr>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E69138"/>
                          </a:solidFill>
                          <a:latin typeface="Georgia"/>
                        </a:rPr>
                        <a:t>50,6 dnia</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75000"/>
                          </a:schemeClr>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E69138"/>
                          </a:solidFill>
                          <a:latin typeface="Georgia"/>
                        </a:rPr>
                        <a:t>implantacje stałe</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75000"/>
                          </a:schemeClr>
                        </a:gs>
                        <a:gs pos="50000">
                          <a:srgbClr val="FAEDF2">
                            <a:shade val="67500"/>
                            <a:satMod val="115000"/>
                          </a:srgbClr>
                        </a:gs>
                        <a:gs pos="100000">
                          <a:srgbClr val="FAEDF2">
                            <a:shade val="100000"/>
                            <a:satMod val="115000"/>
                          </a:srgbClr>
                        </a:gs>
                      </a:gsLst>
                      <a:lin ang="5400000" scaled="1"/>
                      <a:tileRect/>
                    </a:gradFill>
                  </a:tcPr>
                </a:tc>
              </a:tr>
              <a:tr h="474184">
                <a:tc>
                  <a:txBody>
                    <a:bodyPr/>
                    <a:lstStyle/>
                    <a:p>
                      <a:pPr algn="ctr" rtl="0" fontAlgn="ctr">
                        <a:spcBef>
                          <a:spcPts val="0"/>
                        </a:spcBef>
                        <a:spcAft>
                          <a:spcPts val="0"/>
                        </a:spcAft>
                      </a:pPr>
                      <a:r>
                        <a:rPr lang="pl-PL" sz="1200" b="1" i="0" u="none" strike="noStrike" dirty="0">
                          <a:solidFill>
                            <a:srgbClr val="CC0000"/>
                          </a:solidFill>
                          <a:latin typeface="Georgia"/>
                        </a:rPr>
                        <a:t>kobalt</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C00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CC0000"/>
                          </a:solidFill>
                          <a:latin typeface="Georgia"/>
                        </a:rPr>
                        <a:t>60</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C00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CC0000"/>
                          </a:solidFill>
                          <a:latin typeface="Georgia"/>
                        </a:rPr>
                        <a:t>1,25</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C00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CC0000"/>
                          </a:solidFill>
                          <a:latin typeface="Georgia"/>
                        </a:rPr>
                        <a:t>igły, tuby, płytki oczne</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C00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CC0000"/>
                          </a:solidFill>
                          <a:latin typeface="Georgia"/>
                        </a:rPr>
                        <a:t>5,26 roku</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C00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CC0000"/>
                          </a:solidFill>
                          <a:latin typeface="Georgia"/>
                        </a:rPr>
                        <a:t>czasowe implantacje </a:t>
                      </a:r>
                      <a:r>
                        <a:rPr lang="pl-PL" sz="1200" b="1" i="0" u="none" strike="noStrike" dirty="0" err="1">
                          <a:solidFill>
                            <a:srgbClr val="CC0000"/>
                          </a:solidFill>
                          <a:latin typeface="Georgia"/>
                        </a:rPr>
                        <a:t>dojamowe</a:t>
                      </a:r>
                      <a:r>
                        <a:rPr lang="pl-PL" sz="1200" b="1" i="0" u="none" strike="noStrike" dirty="0">
                          <a:solidFill>
                            <a:srgbClr val="CC0000"/>
                          </a:solidFill>
                          <a:latin typeface="Georgia"/>
                        </a:rPr>
                        <a:t> i śródtkankowe</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C0000"/>
                        </a:gs>
                        <a:gs pos="50000">
                          <a:srgbClr val="FAEDF2">
                            <a:shade val="67500"/>
                            <a:satMod val="115000"/>
                          </a:srgbClr>
                        </a:gs>
                        <a:gs pos="100000">
                          <a:srgbClr val="FAEDF2">
                            <a:shade val="100000"/>
                            <a:satMod val="115000"/>
                          </a:srgbClr>
                        </a:gs>
                      </a:gsLst>
                      <a:lin ang="5400000" scaled="1"/>
                      <a:tileRect/>
                    </a:gradFill>
                  </a:tcPr>
                </a:tc>
              </a:tr>
              <a:tr h="297527">
                <a:tc>
                  <a:txBody>
                    <a:bodyPr/>
                    <a:lstStyle/>
                    <a:p>
                      <a:pPr algn="ctr" rtl="0" fontAlgn="ctr">
                        <a:spcBef>
                          <a:spcPts val="0"/>
                        </a:spcBef>
                        <a:spcAft>
                          <a:spcPts val="0"/>
                        </a:spcAft>
                      </a:pPr>
                      <a:r>
                        <a:rPr lang="pl-PL" sz="1200" b="1" i="0" u="none" strike="noStrike" dirty="0">
                          <a:solidFill>
                            <a:srgbClr val="E69138"/>
                          </a:solidFill>
                          <a:latin typeface="Georgia"/>
                        </a:rPr>
                        <a:t>pallad</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75000"/>
                          </a:schemeClr>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E69138"/>
                          </a:solidFill>
                          <a:latin typeface="Georgia"/>
                        </a:rPr>
                        <a:t>103</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75000"/>
                          </a:schemeClr>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E69138"/>
                          </a:solidFill>
                          <a:latin typeface="Georgia"/>
                        </a:rPr>
                        <a:t>0,028</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75000"/>
                          </a:schemeClr>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E69138"/>
                          </a:solidFill>
                          <a:latin typeface="Georgia"/>
                        </a:rPr>
                        <a:t>ziarna</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75000"/>
                          </a:schemeClr>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E69138"/>
                          </a:solidFill>
                          <a:latin typeface="Georgia"/>
                        </a:rPr>
                        <a:t>59,6 dnia</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75000"/>
                          </a:schemeClr>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E69138"/>
                          </a:solidFill>
                          <a:latin typeface="Georgia"/>
                        </a:rPr>
                        <a:t>implantacje stałe</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75000"/>
                          </a:schemeClr>
                        </a:gs>
                        <a:gs pos="50000">
                          <a:srgbClr val="FAEDF2">
                            <a:shade val="67500"/>
                            <a:satMod val="115000"/>
                          </a:srgbClr>
                        </a:gs>
                        <a:gs pos="100000">
                          <a:srgbClr val="FAEDF2">
                            <a:shade val="100000"/>
                            <a:satMod val="115000"/>
                          </a:srgbClr>
                        </a:gs>
                      </a:gsLst>
                      <a:lin ang="5400000" scaled="1"/>
                      <a:tileRect/>
                    </a:gradFill>
                  </a:tcPr>
                </a:tc>
              </a:tr>
              <a:tr h="474184">
                <a:tc>
                  <a:txBody>
                    <a:bodyPr/>
                    <a:lstStyle/>
                    <a:p>
                      <a:pPr algn="ctr" rtl="0" fontAlgn="ctr">
                        <a:spcBef>
                          <a:spcPts val="0"/>
                        </a:spcBef>
                        <a:spcAft>
                          <a:spcPts val="0"/>
                        </a:spcAft>
                      </a:pPr>
                      <a:r>
                        <a:rPr lang="pl-PL" sz="1200" b="1" i="0" u="none" strike="noStrike" dirty="0">
                          <a:solidFill>
                            <a:srgbClr val="BF9000"/>
                          </a:solidFill>
                          <a:latin typeface="Georgia"/>
                        </a:rPr>
                        <a:t>rad</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BF9000"/>
                          </a:solidFill>
                          <a:latin typeface="Georgia"/>
                        </a:rPr>
                        <a:t>226</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BF9000"/>
                          </a:solidFill>
                          <a:latin typeface="Georgia"/>
                        </a:rPr>
                        <a:t>0,19-2,43</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BF9000"/>
                          </a:solidFill>
                          <a:latin typeface="Georgia"/>
                        </a:rPr>
                        <a:t>tuby, igły</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BF9000"/>
                          </a:solidFill>
                          <a:latin typeface="Georgia"/>
                        </a:rPr>
                        <a:t>1626 lat</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BF9000"/>
                          </a:solidFill>
                          <a:latin typeface="Georgia"/>
                        </a:rPr>
                        <a:t>czasowe implantacje </a:t>
                      </a:r>
                      <a:r>
                        <a:rPr lang="pl-PL" sz="1200" b="1" i="0" u="none" strike="noStrike" dirty="0" err="1">
                          <a:solidFill>
                            <a:srgbClr val="BF9000"/>
                          </a:solidFill>
                          <a:latin typeface="Georgia"/>
                        </a:rPr>
                        <a:t>dojamowe</a:t>
                      </a:r>
                      <a:r>
                        <a:rPr lang="pl-PL" sz="1200" b="1" i="0" u="none" strike="noStrike" dirty="0">
                          <a:solidFill>
                            <a:srgbClr val="BF9000"/>
                          </a:solidFill>
                          <a:latin typeface="Georgia"/>
                        </a:rPr>
                        <a:t> i śródtkankowe</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gs>
                        <a:gs pos="50000">
                          <a:srgbClr val="FAEDF2">
                            <a:shade val="67500"/>
                            <a:satMod val="115000"/>
                          </a:srgbClr>
                        </a:gs>
                        <a:gs pos="100000">
                          <a:srgbClr val="FAEDF2">
                            <a:shade val="100000"/>
                            <a:satMod val="115000"/>
                          </a:srgbClr>
                        </a:gs>
                      </a:gsLst>
                      <a:lin ang="5400000" scaled="1"/>
                      <a:tileRect/>
                    </a:gradFill>
                  </a:tcPr>
                </a:tc>
              </a:tr>
              <a:tr h="264055">
                <a:tc>
                  <a:txBody>
                    <a:bodyPr/>
                    <a:lstStyle/>
                    <a:p>
                      <a:pPr algn="ctr" rtl="0" fontAlgn="ctr">
                        <a:spcBef>
                          <a:spcPts val="0"/>
                        </a:spcBef>
                        <a:spcAft>
                          <a:spcPts val="0"/>
                        </a:spcAft>
                      </a:pPr>
                      <a:r>
                        <a:rPr lang="pl-PL" sz="1200" b="1" i="0" u="none" strike="noStrike" dirty="0">
                          <a:solidFill>
                            <a:srgbClr val="38761D"/>
                          </a:solidFill>
                          <a:latin typeface="Georgia"/>
                        </a:rPr>
                        <a:t>ruten</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CC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38761D"/>
                          </a:solidFill>
                          <a:latin typeface="Georgia"/>
                        </a:rPr>
                        <a:t>106</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CC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38761D"/>
                          </a:solidFill>
                          <a:latin typeface="Georgia"/>
                        </a:rPr>
                        <a:t>0,412</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CC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38761D"/>
                          </a:solidFill>
                          <a:latin typeface="Georgia"/>
                        </a:rPr>
                        <a:t>płytki</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CC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38761D"/>
                          </a:solidFill>
                          <a:latin typeface="Georgia"/>
                        </a:rPr>
                        <a:t>2,7 dnia</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CC00"/>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38761D"/>
                          </a:solidFill>
                          <a:latin typeface="Georgia"/>
                        </a:rPr>
                        <a:t>okulistyka</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CC00"/>
                        </a:gs>
                        <a:gs pos="50000">
                          <a:srgbClr val="FAEDF2">
                            <a:shade val="67500"/>
                            <a:satMod val="115000"/>
                          </a:srgbClr>
                        </a:gs>
                        <a:gs pos="100000">
                          <a:srgbClr val="FAEDF2">
                            <a:shade val="100000"/>
                            <a:satMod val="115000"/>
                          </a:srgbClr>
                        </a:gs>
                      </a:gsLst>
                      <a:lin ang="5400000" scaled="1"/>
                      <a:tileRect/>
                    </a:gradFill>
                  </a:tcPr>
                </a:tc>
              </a:tr>
              <a:tr h="474184">
                <a:tc>
                  <a:txBody>
                    <a:bodyPr/>
                    <a:lstStyle/>
                    <a:p>
                      <a:pPr algn="ctr" rtl="0" fontAlgn="ctr">
                        <a:spcBef>
                          <a:spcPts val="0"/>
                        </a:spcBef>
                        <a:spcAft>
                          <a:spcPts val="0"/>
                        </a:spcAft>
                      </a:pPr>
                      <a:r>
                        <a:rPr lang="pl-PL" sz="1200" b="1" i="0" u="none" strike="noStrike" dirty="0">
                          <a:solidFill>
                            <a:srgbClr val="45818E"/>
                          </a:solidFill>
                          <a:latin typeface="Georgia"/>
                        </a:rPr>
                        <a:t>stront</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99"/>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1" i="0" u="none" strike="noStrike" dirty="0">
                          <a:solidFill>
                            <a:srgbClr val="45818E"/>
                          </a:solidFill>
                          <a:latin typeface="Georgia"/>
                        </a:rPr>
                        <a:t>89</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99"/>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0" i="0" u="none" strike="noStrike" dirty="0">
                          <a:solidFill>
                            <a:srgbClr val="45818E"/>
                          </a:solidFill>
                          <a:latin typeface="Georgia"/>
                        </a:rPr>
                        <a:t>1,7</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99"/>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0" i="0" u="none" strike="noStrike" dirty="0">
                          <a:solidFill>
                            <a:srgbClr val="45818E"/>
                          </a:solidFill>
                          <a:latin typeface="Georgia"/>
                        </a:rPr>
                        <a:t>roztwór</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99"/>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0" i="0" u="none" strike="noStrike" dirty="0">
                          <a:solidFill>
                            <a:srgbClr val="45818E"/>
                          </a:solidFill>
                          <a:latin typeface="Georgia"/>
                        </a:rPr>
                        <a:t>14,3 dnia</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99"/>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1" i="0" u="none" strike="noStrike" dirty="0">
                          <a:solidFill>
                            <a:srgbClr val="45818E"/>
                          </a:solidFill>
                          <a:latin typeface="Georgia"/>
                        </a:rPr>
                        <a:t>brachyterapia śródnaczyniowa</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99"/>
                        </a:gs>
                        <a:gs pos="50000">
                          <a:srgbClr val="FAEDF2">
                            <a:shade val="67500"/>
                            <a:satMod val="115000"/>
                          </a:srgbClr>
                        </a:gs>
                        <a:gs pos="100000">
                          <a:srgbClr val="FAEDF2">
                            <a:shade val="100000"/>
                            <a:satMod val="115000"/>
                          </a:srgbClr>
                        </a:gs>
                      </a:gsLst>
                      <a:lin ang="5400000" scaled="1"/>
                    </a:gradFill>
                  </a:tcPr>
                </a:tc>
              </a:tr>
              <a:tr h="264055">
                <a:tc>
                  <a:txBody>
                    <a:bodyPr/>
                    <a:lstStyle/>
                    <a:p>
                      <a:pPr algn="ctr" rtl="0" fontAlgn="ctr">
                        <a:spcBef>
                          <a:spcPts val="0"/>
                        </a:spcBef>
                        <a:spcAft>
                          <a:spcPts val="0"/>
                        </a:spcAft>
                      </a:pPr>
                      <a:r>
                        <a:rPr lang="pl-PL" sz="1200" b="1" i="0" u="none" strike="noStrike" dirty="0">
                          <a:solidFill>
                            <a:srgbClr val="0B5394"/>
                          </a:solidFill>
                          <a:latin typeface="Georgia"/>
                        </a:rPr>
                        <a:t>tantal</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FF"/>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1" i="0" u="none" strike="noStrike" dirty="0">
                          <a:solidFill>
                            <a:srgbClr val="0B5394"/>
                          </a:solidFill>
                          <a:latin typeface="Georgia"/>
                        </a:rPr>
                        <a:t>182</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FF"/>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0" i="0" u="none" strike="noStrike" dirty="0">
                          <a:solidFill>
                            <a:srgbClr val="0B5394"/>
                          </a:solidFill>
                          <a:latin typeface="Georgia"/>
                        </a:rPr>
                        <a:t>0,07-1,23</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FF"/>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0" i="0" u="none" strike="noStrike" dirty="0">
                          <a:solidFill>
                            <a:srgbClr val="0B5394"/>
                          </a:solidFill>
                          <a:latin typeface="Georgia"/>
                        </a:rPr>
                        <a:t>druty, tuby</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FF"/>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0" i="0" u="none" strike="noStrike" dirty="0">
                          <a:solidFill>
                            <a:srgbClr val="0B5394"/>
                          </a:solidFill>
                          <a:latin typeface="Georgia"/>
                        </a:rPr>
                        <a:t>115 dni</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FF"/>
                        </a:gs>
                        <a:gs pos="50000">
                          <a:srgbClr val="FAEDF2">
                            <a:shade val="67500"/>
                            <a:satMod val="115000"/>
                          </a:srgbClr>
                        </a:gs>
                        <a:gs pos="100000">
                          <a:srgbClr val="FAEDF2">
                            <a:shade val="100000"/>
                            <a:satMod val="115000"/>
                          </a:srgbClr>
                        </a:gs>
                      </a:gsLst>
                      <a:lin ang="5400000" scaled="1"/>
                    </a:gradFill>
                  </a:tcPr>
                </a:tc>
                <a:tc>
                  <a:txBody>
                    <a:bodyPr/>
                    <a:lstStyle/>
                    <a:p>
                      <a:pPr algn="ctr" rtl="0" fontAlgn="ctr">
                        <a:spcBef>
                          <a:spcPts val="0"/>
                        </a:spcBef>
                        <a:spcAft>
                          <a:spcPts val="0"/>
                        </a:spcAft>
                      </a:pPr>
                      <a:r>
                        <a:rPr lang="pl-PL" sz="1200" b="1" i="0" u="none" strike="noStrike" dirty="0">
                          <a:solidFill>
                            <a:srgbClr val="0B5394"/>
                          </a:solidFill>
                          <a:latin typeface="Georgia"/>
                        </a:rPr>
                        <a:t>czasowe implantacje</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FF"/>
                        </a:gs>
                        <a:gs pos="50000">
                          <a:srgbClr val="FAEDF2">
                            <a:shade val="67500"/>
                            <a:satMod val="115000"/>
                          </a:srgbClr>
                        </a:gs>
                        <a:gs pos="100000">
                          <a:srgbClr val="FAEDF2">
                            <a:shade val="100000"/>
                            <a:satMod val="115000"/>
                          </a:srgbClr>
                        </a:gs>
                      </a:gsLst>
                      <a:lin ang="5400000" scaled="1"/>
                    </a:gradFill>
                  </a:tcPr>
                </a:tc>
              </a:tr>
              <a:tr h="264055">
                <a:tc>
                  <a:txBody>
                    <a:bodyPr/>
                    <a:lstStyle/>
                    <a:p>
                      <a:pPr algn="ctr" rtl="0" fontAlgn="ctr">
                        <a:spcBef>
                          <a:spcPts val="0"/>
                        </a:spcBef>
                        <a:spcAft>
                          <a:spcPts val="0"/>
                        </a:spcAft>
                      </a:pPr>
                      <a:r>
                        <a:rPr lang="pl-PL" sz="1200" b="1" i="0" u="none" strike="noStrike" dirty="0">
                          <a:solidFill>
                            <a:srgbClr val="351C75"/>
                          </a:solidFill>
                          <a:latin typeface="Georgia"/>
                        </a:rPr>
                        <a:t>złoto</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66FF"/>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351C75"/>
                          </a:solidFill>
                          <a:latin typeface="Georgia"/>
                        </a:rPr>
                        <a:t>198</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66FF"/>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351C75"/>
                          </a:solidFill>
                          <a:latin typeface="Georgia"/>
                        </a:rPr>
                        <a:t>0,02</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66FF"/>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351C75"/>
                          </a:solidFill>
                          <a:latin typeface="Georgia"/>
                        </a:rPr>
                        <a:t>ziarna, druty</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66FF"/>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0" i="0" u="none" strike="noStrike" dirty="0">
                          <a:solidFill>
                            <a:srgbClr val="351C75"/>
                          </a:solidFill>
                          <a:latin typeface="Georgia"/>
                        </a:rPr>
                        <a:t>17 dni</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66FF"/>
                        </a:gs>
                        <a:gs pos="50000">
                          <a:srgbClr val="FAEDF2">
                            <a:shade val="67500"/>
                            <a:satMod val="115000"/>
                          </a:srgbClr>
                        </a:gs>
                        <a:gs pos="100000">
                          <a:srgbClr val="FAEDF2">
                            <a:shade val="100000"/>
                            <a:satMod val="115000"/>
                          </a:srgbClr>
                        </a:gs>
                      </a:gsLst>
                      <a:lin ang="5400000" scaled="1"/>
                      <a:tileRect/>
                    </a:gradFill>
                  </a:tcPr>
                </a:tc>
                <a:tc>
                  <a:txBody>
                    <a:bodyPr/>
                    <a:lstStyle/>
                    <a:p>
                      <a:pPr algn="ctr" rtl="0" fontAlgn="ctr">
                        <a:spcBef>
                          <a:spcPts val="0"/>
                        </a:spcBef>
                        <a:spcAft>
                          <a:spcPts val="0"/>
                        </a:spcAft>
                      </a:pPr>
                      <a:r>
                        <a:rPr lang="pl-PL" sz="1200" b="1" i="0" u="none" strike="noStrike" dirty="0">
                          <a:solidFill>
                            <a:srgbClr val="351C75"/>
                          </a:solidFill>
                          <a:latin typeface="Georgia"/>
                        </a:rPr>
                        <a:t>implantacje stałe</a:t>
                      </a:r>
                      <a:endParaRPr lang="pl-PL" sz="1200" dirty="0"/>
                    </a:p>
                  </a:txBody>
                  <a:tcPr marL="38100" marR="3810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9966FF"/>
                        </a:gs>
                        <a:gs pos="50000">
                          <a:srgbClr val="FAEDF2">
                            <a:shade val="67500"/>
                            <a:satMod val="115000"/>
                          </a:srgbClr>
                        </a:gs>
                        <a:gs pos="100000">
                          <a:srgbClr val="FAEDF2">
                            <a:shade val="100000"/>
                            <a:satMod val="115000"/>
                          </a:srgbClr>
                        </a:gs>
                      </a:gsLst>
                      <a:lin ang="5400000" scaled="1"/>
                      <a:tileRect/>
                    </a:gradFill>
                  </a:tcPr>
                </a:tc>
              </a:tr>
            </a:tbl>
          </a:graphicData>
        </a:graphic>
      </p:graphicFrame>
      <p:sp>
        <p:nvSpPr>
          <p:cNvPr id="3686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4"/>
        <p:cNvGrpSpPr/>
        <p:nvPr/>
      </p:nvGrpSpPr>
      <p:grpSpPr>
        <a:xfrm>
          <a:off x="0" y="0"/>
          <a:ext cx="0" cy="0"/>
          <a:chOff x="0" y="0"/>
          <a:chExt cx="0" cy="0"/>
        </a:xfrm>
      </p:grpSpPr>
      <p:pic>
        <p:nvPicPr>
          <p:cNvPr id="135" name="Shape 135"/>
          <p:cNvPicPr preferRelativeResize="0"/>
          <p:nvPr/>
        </p:nvPicPr>
        <p:blipFill>
          <a:blip r:embed="rId3">
            <a:alphaModFix/>
          </a:blip>
          <a:stretch>
            <a:fillRect/>
          </a:stretch>
        </p:blipFill>
        <p:spPr>
          <a:xfrm>
            <a:off x="692013" y="91650"/>
            <a:ext cx="7515574" cy="4838701"/>
          </a:xfrm>
          <a:prstGeom prst="rect">
            <a:avLst/>
          </a:prstGeom>
          <a:noFill/>
          <a:ln>
            <a:noFill/>
          </a:ln>
        </p:spPr>
      </p:pic>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1000"/>
                                        <p:tgtEl>
                                          <p:spTgt spid="1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9"/>
        <p:cNvGrpSpPr/>
        <p:nvPr/>
      </p:nvGrpSpPr>
      <p:grpSpPr>
        <a:xfrm>
          <a:off x="0" y="0"/>
          <a:ext cx="0" cy="0"/>
          <a:chOff x="0" y="0"/>
          <a:chExt cx="0" cy="0"/>
        </a:xfrm>
      </p:grpSpPr>
      <p:pic>
        <p:nvPicPr>
          <p:cNvPr id="140" name="Shape 140"/>
          <p:cNvPicPr preferRelativeResize="0"/>
          <p:nvPr/>
        </p:nvPicPr>
        <p:blipFill>
          <a:blip r:embed="rId3">
            <a:alphaModFix/>
          </a:blip>
          <a:stretch>
            <a:fillRect/>
          </a:stretch>
        </p:blipFill>
        <p:spPr>
          <a:xfrm>
            <a:off x="533825" y="1133150"/>
            <a:ext cx="8076350" cy="2877200"/>
          </a:xfrm>
          <a:prstGeom prst="rect">
            <a:avLst/>
          </a:prstGeom>
          <a:noFill/>
          <a:ln>
            <a:noFill/>
          </a:ln>
        </p:spPr>
      </p:pic>
      <p:sp>
        <p:nvSpPr>
          <p:cNvPr id="141" name="Shape 141"/>
          <p:cNvSpPr txBox="1"/>
          <p:nvPr/>
        </p:nvSpPr>
        <p:spPr>
          <a:xfrm>
            <a:off x="2056900" y="4052675"/>
            <a:ext cx="2036400" cy="549900"/>
          </a:xfrm>
          <a:prstGeom prst="rect">
            <a:avLst/>
          </a:prstGeom>
          <a:noFill/>
          <a:ln>
            <a:noFill/>
          </a:ln>
        </p:spPr>
        <p:txBody>
          <a:bodyPr wrap="square" lIns="91425" tIns="91425" rIns="91425" bIns="91425" anchor="t" anchorCtr="0">
            <a:noAutofit/>
          </a:bodyPr>
          <a:lstStyle/>
          <a:p>
            <a:pPr lvl="0">
              <a:spcBef>
                <a:spcPts val="0"/>
              </a:spcBef>
              <a:buNone/>
            </a:pPr>
            <a:r>
              <a:rPr lang="pl" sz="2400" b="1">
                <a:solidFill>
                  <a:srgbClr val="A64D79"/>
                </a:solidFill>
                <a:latin typeface="Georgia"/>
                <a:ea typeface="Georgia"/>
                <a:cs typeface="Georgia"/>
                <a:sym typeface="Georgia"/>
              </a:rPr>
              <a:t>Aplikatory</a:t>
            </a:r>
          </a:p>
        </p:txBody>
      </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additive="base">
                                        <p:cTn id="7" dur="1000"/>
                                        <p:tgtEl>
                                          <p:spTgt spid="140"/>
                                        </p:tgtEl>
                                        <p:attrNameLst>
                                          <p:attrName>ppt_w</p:attrName>
                                        </p:attrNameLst>
                                      </p:cBhvr>
                                      <p:tavLst>
                                        <p:tav tm="0">
                                          <p:val>
                                            <p:strVal val="0"/>
                                          </p:val>
                                        </p:tav>
                                        <p:tav tm="100000">
                                          <p:val>
                                            <p:strVal val="#ppt_w"/>
                                          </p:val>
                                        </p:tav>
                                      </p:tavLst>
                                    </p:anim>
                                    <p:anim calcmode="lin" valueType="num">
                                      <p:cBhvr additive="base">
                                        <p:cTn id="8" dur="1000"/>
                                        <p:tgtEl>
                                          <p:spTgt spid="140"/>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41"/>
                                        </p:tgtEl>
                                        <p:attrNameLst>
                                          <p:attrName>style.visibility</p:attrName>
                                        </p:attrNameLst>
                                      </p:cBhvr>
                                      <p:to>
                                        <p:strVal val="visible"/>
                                      </p:to>
                                    </p:set>
                                    <p:animEffect transition="in" filter="fade">
                                      <p:cBhvr>
                                        <p:cTn id="11"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1489775" y="261750"/>
            <a:ext cx="3564000" cy="572700"/>
          </a:xfrm>
          <a:prstGeom prst="rect">
            <a:avLst/>
          </a:prstGeom>
        </p:spPr>
        <p:txBody>
          <a:bodyPr wrap="square" lIns="91425" tIns="91425" rIns="91425" bIns="91425" anchor="t" anchorCtr="0">
            <a:noAutofit/>
          </a:bodyPr>
          <a:lstStyle/>
          <a:p>
            <a:pPr marL="0" lvl="0" indent="0">
              <a:spcBef>
                <a:spcPts val="0"/>
              </a:spcBef>
              <a:buNone/>
            </a:pPr>
            <a:r>
              <a:rPr lang="pl" sz="3000" b="1">
                <a:solidFill>
                  <a:srgbClr val="8BC3CF"/>
                </a:solidFill>
                <a:latin typeface="Georgia"/>
                <a:ea typeface="Georgia"/>
                <a:cs typeface="Georgia"/>
                <a:sym typeface="Georgia"/>
              </a:rPr>
              <a:t>Teleradioterapia</a:t>
            </a:r>
          </a:p>
        </p:txBody>
      </p:sp>
      <p:sp>
        <p:nvSpPr>
          <p:cNvPr id="147" name="Shape 147"/>
          <p:cNvSpPr txBox="1">
            <a:spLocks noGrp="1"/>
          </p:cNvSpPr>
          <p:nvPr>
            <p:ph type="body" idx="1"/>
          </p:nvPr>
        </p:nvSpPr>
        <p:spPr>
          <a:xfrm>
            <a:off x="423725" y="987725"/>
            <a:ext cx="5696100" cy="3642300"/>
          </a:xfrm>
          <a:prstGeom prst="rect">
            <a:avLst/>
          </a:prstGeom>
        </p:spPr>
        <p:txBody>
          <a:bodyPr wrap="square" lIns="91425" tIns="91425" rIns="91425" bIns="91425" anchor="t" anchorCtr="0">
            <a:noAutofit/>
          </a:bodyPr>
          <a:lstStyle/>
          <a:p>
            <a:pPr lvl="0" indent="457200" algn="just" rtl="0">
              <a:spcBef>
                <a:spcPts val="600"/>
              </a:spcBef>
              <a:spcAft>
                <a:spcPts val="600"/>
              </a:spcAft>
              <a:buNone/>
            </a:pPr>
            <a:r>
              <a:rPr lang="pl" sz="1400">
                <a:solidFill>
                  <a:srgbClr val="222222"/>
                </a:solidFill>
                <a:latin typeface="Georgia"/>
                <a:ea typeface="Georgia"/>
                <a:cs typeface="Georgia"/>
                <a:sym typeface="Georgia"/>
              </a:rPr>
              <a:t>Technika leczenia za pomocą promieniowania jonizującego (radioterapia), w metodzie tej źródło promieniowania umieszczone jest w pewnej odległości od tkanek. Polega na napromienianiu wiązkami zewnętrznymi określonej objętości tkanek, obejmującej guz nowotworowy z adekwatnym marginesem tkanek oraz, w razie potrzeby, regionalne węzły chłonne.</a:t>
            </a:r>
          </a:p>
          <a:p>
            <a:pPr lvl="0" indent="457200" algn="just" rtl="0">
              <a:spcBef>
                <a:spcPts val="600"/>
              </a:spcBef>
              <a:spcAft>
                <a:spcPts val="600"/>
              </a:spcAft>
              <a:buNone/>
            </a:pPr>
            <a:r>
              <a:rPr lang="pl" sz="1400">
                <a:solidFill>
                  <a:srgbClr val="222222"/>
                </a:solidFill>
                <a:latin typeface="Georgia"/>
                <a:ea typeface="Georgia"/>
                <a:cs typeface="Georgia"/>
                <a:sym typeface="Georgia"/>
              </a:rPr>
              <a:t>Objętość napromieniania powinna być określona jak najbardziej precyzyjnie, tak aby możliwe było podanie jednorazowej dużej dawki przy maksymalnej ochronie tkanek prawidłowych, zwłaszcza tzw. narządów krytycznych. Służy temu proces planowania leczenia przy użyciu TK lub MRI. Stosowana jest w onkologii do leczenia chorób nowotworowych oraz łagodzenia bólu związanego z rozsianym procesem nowotworowym, np. w przerzutach nowotworowych do kości.</a:t>
            </a:r>
          </a:p>
          <a:p>
            <a:pPr lvl="0">
              <a:spcBef>
                <a:spcPts val="0"/>
              </a:spcBef>
              <a:buNone/>
            </a:pPr>
            <a:endParaRPr sz="3000"/>
          </a:p>
        </p:txBody>
      </p:sp>
      <p:pic>
        <p:nvPicPr>
          <p:cNvPr id="148" name="Shape 148"/>
          <p:cNvPicPr preferRelativeResize="0"/>
          <p:nvPr/>
        </p:nvPicPr>
        <p:blipFill>
          <a:blip r:embed="rId3">
            <a:alphaModFix/>
          </a:blip>
          <a:stretch>
            <a:fillRect/>
          </a:stretch>
        </p:blipFill>
        <p:spPr>
          <a:xfrm>
            <a:off x="6221300" y="2575875"/>
            <a:ext cx="2719375" cy="2329229"/>
          </a:xfrm>
          <a:prstGeom prst="rect">
            <a:avLst/>
          </a:prstGeom>
          <a:noFill/>
          <a:ln>
            <a:noFill/>
          </a:ln>
        </p:spPr>
      </p:pic>
      <p:pic>
        <p:nvPicPr>
          <p:cNvPr id="149" name="Shape 149"/>
          <p:cNvPicPr preferRelativeResize="0"/>
          <p:nvPr/>
        </p:nvPicPr>
        <p:blipFill>
          <a:blip r:embed="rId4">
            <a:alphaModFix/>
          </a:blip>
          <a:stretch>
            <a:fillRect/>
          </a:stretch>
        </p:blipFill>
        <p:spPr>
          <a:xfrm>
            <a:off x="6285712" y="133200"/>
            <a:ext cx="2590550" cy="2225075"/>
          </a:xfrm>
          <a:prstGeom prst="rect">
            <a:avLst/>
          </a:prstGeom>
          <a:noFill/>
          <a:ln>
            <a:noFill/>
          </a:ln>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6"/>
                                        </p:tgtEl>
                                        <p:attrNameLst>
                                          <p:attrName>style.visibility</p:attrName>
                                        </p:attrNameLst>
                                      </p:cBhvr>
                                      <p:to>
                                        <p:strVal val="visible"/>
                                      </p:to>
                                    </p:set>
                                    <p:anim calcmode="lin" valueType="num">
                                      <p:cBhvr additive="base">
                                        <p:cTn id="7" dur="1200"/>
                                        <p:tgtEl>
                                          <p:spTgt spid="146"/>
                                        </p:tgtEl>
                                        <p:attrNameLst>
                                          <p:attrName>ppt_w</p:attrName>
                                        </p:attrNameLst>
                                      </p:cBhvr>
                                      <p:tavLst>
                                        <p:tav tm="0">
                                          <p:val>
                                            <p:strVal val="0"/>
                                          </p:val>
                                        </p:tav>
                                        <p:tav tm="100000">
                                          <p:val>
                                            <p:strVal val="#ppt_w"/>
                                          </p:val>
                                        </p:tav>
                                      </p:tavLst>
                                    </p:anim>
                                    <p:anim calcmode="lin" valueType="num">
                                      <p:cBhvr additive="base">
                                        <p:cTn id="8" dur="1200"/>
                                        <p:tgtEl>
                                          <p:spTgt spid="146"/>
                                        </p:tgtEl>
                                        <p:attrNameLst>
                                          <p:attrName>ppt_h</p:attrName>
                                        </p:attrNameLst>
                                      </p:cBhvr>
                                      <p:tavLst>
                                        <p:tav tm="0">
                                          <p:val>
                                            <p:strVal val="0"/>
                                          </p:val>
                                        </p:tav>
                                        <p:tav tm="100000">
                                          <p:val>
                                            <p:strVal val="#ppt_h"/>
                                          </p:val>
                                        </p:tav>
                                      </p:tavLst>
                                    </p:anim>
                                  </p:childTnLst>
                                </p:cTn>
                              </p:par>
                            </p:childTnLst>
                          </p:cTn>
                        </p:par>
                        <p:par>
                          <p:cTn id="9" fill="hold">
                            <p:stCondLst>
                              <p:cond delay="1200"/>
                            </p:stCondLst>
                            <p:childTnLst>
                              <p:par>
                                <p:cTn id="10" presetID="2" presetClass="entr" presetSubtype="1" fill="hold" nodeType="afterEffect">
                                  <p:stCondLst>
                                    <p:cond delay="0"/>
                                  </p:stCondLst>
                                  <p:childTnLst>
                                    <p:set>
                                      <p:cBhvr>
                                        <p:cTn id="11" dur="1" fill="hold">
                                          <p:stCondLst>
                                            <p:cond delay="0"/>
                                          </p:stCondLst>
                                        </p:cTn>
                                        <p:tgtEl>
                                          <p:spTgt spid="149"/>
                                        </p:tgtEl>
                                        <p:attrNameLst>
                                          <p:attrName>style.visibility</p:attrName>
                                        </p:attrNameLst>
                                      </p:cBhvr>
                                      <p:to>
                                        <p:strVal val="visible"/>
                                      </p:to>
                                    </p:set>
                                    <p:anim calcmode="lin" valueType="num">
                                      <p:cBhvr additive="base">
                                        <p:cTn id="12" dur="1000"/>
                                        <p:tgtEl>
                                          <p:spTgt spid="149"/>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8"/>
                                        </p:tgtEl>
                                        <p:attrNameLst>
                                          <p:attrName>style.visibility</p:attrName>
                                        </p:attrNameLst>
                                      </p:cBhvr>
                                      <p:to>
                                        <p:strVal val="visible"/>
                                      </p:to>
                                    </p:set>
                                    <p:anim calcmode="lin" valueType="num">
                                      <p:cBhvr additive="base">
                                        <p:cTn id="15" dur="1000"/>
                                        <p:tgtEl>
                                          <p:spTgt spid="148"/>
                                        </p:tgtEl>
                                        <p:attrNameLst>
                                          <p:attrName>ppt_y</p:attrName>
                                        </p:attrNameLst>
                                      </p:cBhvr>
                                      <p:tavLst>
                                        <p:tav tm="0">
                                          <p:val>
                                            <p:strVal val="#ppt_y+1"/>
                                          </p:val>
                                        </p:tav>
                                        <p:tav tm="100000">
                                          <p:val>
                                            <p:strVal val="#ppt_y"/>
                                          </p:val>
                                        </p:tav>
                                      </p:tavLst>
                                    </p:anim>
                                  </p:childTnLst>
                                </p:cTn>
                              </p:par>
                            </p:childTnLst>
                          </p:cTn>
                        </p:par>
                        <p:par>
                          <p:cTn id="16" fill="hold">
                            <p:stCondLst>
                              <p:cond delay="2200"/>
                            </p:stCondLst>
                            <p:childTnLst>
                              <p:par>
                                <p:cTn id="17" presetID="10" presetClass="entr" presetSubtype="0" fill="hold" nodeType="afterEffect">
                                  <p:stCondLst>
                                    <p:cond delay="0"/>
                                  </p:stCondLst>
                                  <p:childTnLst>
                                    <p:set>
                                      <p:cBhvr>
                                        <p:cTn id="18" dur="1" fill="hold">
                                          <p:stCondLst>
                                            <p:cond delay="0"/>
                                          </p:stCondLst>
                                        </p:cTn>
                                        <p:tgtEl>
                                          <p:spTgt spid="147">
                                            <p:txEl>
                                              <p:pRg st="0" end="0"/>
                                            </p:txEl>
                                          </p:spTgt>
                                        </p:tgtEl>
                                        <p:attrNameLst>
                                          <p:attrName>style.visibility</p:attrName>
                                        </p:attrNameLst>
                                      </p:cBhvr>
                                      <p:to>
                                        <p:strVal val="visible"/>
                                      </p:to>
                                    </p:set>
                                    <p:animEffect transition="in" filter="fade">
                                      <p:cBhvr>
                                        <p:cTn id="19" dur="1400"/>
                                        <p:tgtEl>
                                          <p:spTgt spid="147">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147">
                                            <p:txEl>
                                              <p:pRg st="1" end="1"/>
                                            </p:txEl>
                                          </p:spTgt>
                                        </p:tgtEl>
                                        <p:attrNameLst>
                                          <p:attrName>style.visibility</p:attrName>
                                        </p:attrNameLst>
                                      </p:cBhvr>
                                      <p:to>
                                        <p:strVal val="visible"/>
                                      </p:to>
                                    </p:set>
                                    <p:animEffect transition="in" filter="fade">
                                      <p:cBhvr>
                                        <p:cTn id="23" dur="1400"/>
                                        <p:tgtEl>
                                          <p:spTgt spid="147">
                                            <p:txEl>
                                              <p:pRg st="1" end="1"/>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47">
                                            <p:txEl>
                                              <p:pRg st="2" end="2"/>
                                            </p:txEl>
                                          </p:spTgt>
                                        </p:tgtEl>
                                        <p:attrNameLst>
                                          <p:attrName>style.visibility</p:attrName>
                                        </p:attrNameLst>
                                      </p:cBhvr>
                                      <p:to>
                                        <p:strVal val="visible"/>
                                      </p:to>
                                    </p:set>
                                    <p:animEffect transition="in" filter="fade">
                                      <p:cBhvr>
                                        <p:cTn id="27" dur="1400"/>
                                        <p:tgtEl>
                                          <p:spTgt spid="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3F6">
            <a:alpha val="87310"/>
          </a:srgbClr>
        </a:solidFill>
        <a:effectLst/>
      </p:bgPr>
    </p:bg>
    <p:spTree>
      <p:nvGrpSpPr>
        <p:cNvPr id="1" name="Shape 153"/>
        <p:cNvGrpSpPr/>
        <p:nvPr/>
      </p:nvGrpSpPr>
      <p:grpSpPr>
        <a:xfrm>
          <a:off x="0" y="0"/>
          <a:ext cx="0" cy="0"/>
          <a:chOff x="0" y="0"/>
          <a:chExt cx="0" cy="0"/>
        </a:xfrm>
      </p:grpSpPr>
      <p:pic>
        <p:nvPicPr>
          <p:cNvPr id="154" name="Shape 154"/>
          <p:cNvPicPr preferRelativeResize="0"/>
          <p:nvPr/>
        </p:nvPicPr>
        <p:blipFill rotWithShape="1">
          <a:blip r:embed="rId3">
            <a:alphaModFix/>
          </a:blip>
          <a:srcRect b="3901"/>
          <a:stretch/>
        </p:blipFill>
        <p:spPr>
          <a:xfrm>
            <a:off x="1222025" y="0"/>
            <a:ext cx="7921973" cy="5143500"/>
          </a:xfrm>
          <a:prstGeom prst="rect">
            <a:avLst/>
          </a:prstGeom>
          <a:noFill/>
          <a:ln>
            <a:noFill/>
          </a:ln>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 calcmode="lin" valueType="num">
                                      <p:cBhvr additive="base">
                                        <p:cTn id="7" dur="1300"/>
                                        <p:tgtEl>
                                          <p:spTgt spid="154"/>
                                        </p:tgtEl>
                                        <p:attrNameLst>
                                          <p:attrName>ppt_w</p:attrName>
                                        </p:attrNameLst>
                                      </p:cBhvr>
                                      <p:tavLst>
                                        <p:tav tm="0">
                                          <p:val>
                                            <p:strVal val="0"/>
                                          </p:val>
                                        </p:tav>
                                        <p:tav tm="100000">
                                          <p:val>
                                            <p:strVal val="#ppt_w"/>
                                          </p:val>
                                        </p:tav>
                                      </p:tavLst>
                                    </p:anim>
                                    <p:anim calcmode="lin" valueType="num">
                                      <p:cBhvr additive="base">
                                        <p:cTn id="8" dur="1300"/>
                                        <p:tgtEl>
                                          <p:spTgt spid="15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66575" y="282100"/>
            <a:ext cx="5244000" cy="572700"/>
          </a:xfrm>
          <a:prstGeom prst="rect">
            <a:avLst/>
          </a:prstGeom>
        </p:spPr>
        <p:txBody>
          <a:bodyPr wrap="square" lIns="91425" tIns="91425" rIns="91425" bIns="91425" anchor="t" anchorCtr="0">
            <a:noAutofit/>
          </a:bodyPr>
          <a:lstStyle/>
          <a:p>
            <a:pPr lvl="0">
              <a:spcBef>
                <a:spcPts val="0"/>
              </a:spcBef>
              <a:buNone/>
            </a:pPr>
            <a:r>
              <a:rPr lang="pl" sz="3000" b="1">
                <a:solidFill>
                  <a:srgbClr val="1C4587"/>
                </a:solidFill>
                <a:latin typeface="Georgia"/>
                <a:ea typeface="Georgia"/>
                <a:cs typeface="Georgia"/>
                <a:sym typeface="Georgia"/>
              </a:rPr>
              <a:t>Promieniowanie gamma</a:t>
            </a:r>
            <a:r>
              <a:rPr lang="pl" sz="3000" b="1">
                <a:solidFill>
                  <a:srgbClr val="000000"/>
                </a:solidFill>
                <a:latin typeface="Georgia"/>
                <a:ea typeface="Georgia"/>
                <a:cs typeface="Georgia"/>
                <a:sym typeface="Georgia"/>
              </a:rPr>
              <a:t> </a:t>
            </a:r>
          </a:p>
        </p:txBody>
      </p:sp>
      <p:sp>
        <p:nvSpPr>
          <p:cNvPr id="160" name="Shape 160"/>
          <p:cNvSpPr txBox="1"/>
          <p:nvPr/>
        </p:nvSpPr>
        <p:spPr>
          <a:xfrm>
            <a:off x="366575" y="1018250"/>
            <a:ext cx="4572000" cy="3584400"/>
          </a:xfrm>
          <a:prstGeom prst="rect">
            <a:avLst/>
          </a:prstGeom>
          <a:noFill/>
          <a:ln>
            <a:noFill/>
          </a:ln>
        </p:spPr>
        <p:txBody>
          <a:bodyPr wrap="square" lIns="91425" tIns="91425" rIns="91425" bIns="91425" anchor="t" anchorCtr="0">
            <a:noAutofit/>
          </a:bodyPr>
          <a:lstStyle/>
          <a:p>
            <a:pPr lvl="0" indent="457200" algn="just" rtl="0">
              <a:spcBef>
                <a:spcPts val="0"/>
              </a:spcBef>
              <a:buNone/>
            </a:pPr>
            <a:r>
              <a:rPr lang="pl"/>
              <a:t>Wysokoenergetyczna forma promieniowania elektromagnetycznego. Za promieniowanie gamma uznaje się promieniowanie o energii kwantu większej od 50 keV (zakres ten częściowo pokrywa się z zakresem promieniowania X; rozróżnia się na podstawie źródła promieniowania). Promieniowanie gamma wytwarzane jest w wyniku przemian jądrowych albo zderzeń jąder lub cząstek subatomowych. Promieniowanie gamma jest promieniowaniem jonizującym i przenikliwym.</a:t>
            </a:r>
          </a:p>
          <a:p>
            <a:pPr lvl="0" algn="just">
              <a:spcBef>
                <a:spcPts val="0"/>
              </a:spcBef>
              <a:buNone/>
            </a:pPr>
            <a:endParaRPr>
              <a:latin typeface="Georgia"/>
              <a:ea typeface="Georgia"/>
              <a:cs typeface="Georgia"/>
              <a:sym typeface="Georgia"/>
            </a:endParaRPr>
          </a:p>
          <a:p>
            <a:pPr lvl="0" indent="457200" algn="just" rtl="0">
              <a:spcBef>
                <a:spcPts val="0"/>
              </a:spcBef>
              <a:buNone/>
            </a:pPr>
            <a:r>
              <a:rPr lang="pl">
                <a:latin typeface="Georgia"/>
                <a:ea typeface="Georgia"/>
                <a:cs typeface="Georgia"/>
                <a:sym typeface="Georgia"/>
              </a:rPr>
              <a:t>Promienie gamma mogą służyć do sterylizacji sprzętu medycznego, jak również produktów spożywczych. W medycynie używa się ich w radioterapii do leczenia nowotworów (tzw. bomba kobaltowa, nóż gamma) oraz w diagnostyce, np. tomografia emisyjna pojedynczych fotonów. </a:t>
            </a:r>
          </a:p>
        </p:txBody>
      </p:sp>
      <p:pic>
        <p:nvPicPr>
          <p:cNvPr id="161" name="Shape 161"/>
          <p:cNvPicPr preferRelativeResize="0"/>
          <p:nvPr/>
        </p:nvPicPr>
        <p:blipFill>
          <a:blip r:embed="rId3">
            <a:alphaModFix/>
          </a:blip>
          <a:stretch>
            <a:fillRect/>
          </a:stretch>
        </p:blipFill>
        <p:spPr>
          <a:xfrm>
            <a:off x="6231775" y="190450"/>
            <a:ext cx="2642025" cy="2399850"/>
          </a:xfrm>
          <a:prstGeom prst="rect">
            <a:avLst/>
          </a:prstGeom>
          <a:noFill/>
          <a:ln>
            <a:noFill/>
          </a:ln>
        </p:spPr>
      </p:pic>
      <p:pic>
        <p:nvPicPr>
          <p:cNvPr id="162" name="Shape 162"/>
          <p:cNvPicPr preferRelativeResize="0"/>
          <p:nvPr/>
        </p:nvPicPr>
        <p:blipFill>
          <a:blip r:embed="rId4">
            <a:alphaModFix/>
          </a:blip>
          <a:stretch>
            <a:fillRect/>
          </a:stretch>
        </p:blipFill>
        <p:spPr>
          <a:xfrm>
            <a:off x="6111325" y="3302725"/>
            <a:ext cx="2882925" cy="1523825"/>
          </a:xfrm>
          <a:prstGeom prst="rect">
            <a:avLst/>
          </a:prstGeom>
          <a:noFill/>
          <a:ln>
            <a:noFill/>
          </a:ln>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159"/>
                                        </p:tgtEl>
                                        <p:attrNameLst>
                                          <p:attrName>r</p:attrName>
                                        </p:attrNameLst>
                                      </p:cBhvr>
                                    </p:animRot>
                                  </p:childTnLst>
                                </p:cTn>
                              </p:par>
                              <p:par>
                                <p:cTn id="7" presetID="2" presetClass="entr" presetSubtype="1" fill="hold" nodeType="withEffect">
                                  <p:stCondLst>
                                    <p:cond delay="0"/>
                                  </p:stCondLst>
                                  <p:childTnLst>
                                    <p:set>
                                      <p:cBhvr>
                                        <p:cTn id="8" dur="1" fill="hold">
                                          <p:stCondLst>
                                            <p:cond delay="0"/>
                                          </p:stCondLst>
                                        </p:cTn>
                                        <p:tgtEl>
                                          <p:spTgt spid="161"/>
                                        </p:tgtEl>
                                        <p:attrNameLst>
                                          <p:attrName>style.visibility</p:attrName>
                                        </p:attrNameLst>
                                      </p:cBhvr>
                                      <p:to>
                                        <p:strVal val="visible"/>
                                      </p:to>
                                    </p:set>
                                    <p:anim calcmode="lin" valueType="num">
                                      <p:cBhvr additive="base">
                                        <p:cTn id="9" dur="1000"/>
                                        <p:tgtEl>
                                          <p:spTgt spid="16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60">
                                            <p:txEl>
                                              <p:pRg st="0" end="0"/>
                                            </p:txEl>
                                          </p:spTgt>
                                        </p:tgtEl>
                                        <p:attrNameLst>
                                          <p:attrName>style.visibility</p:attrName>
                                        </p:attrNameLst>
                                      </p:cBhvr>
                                      <p:to>
                                        <p:strVal val="visible"/>
                                      </p:to>
                                    </p:set>
                                    <p:anim calcmode="lin" valueType="num">
                                      <p:cBhvr additive="base">
                                        <p:cTn id="13" dur="1000"/>
                                        <p:tgtEl>
                                          <p:spTgt spid="160">
                                            <p:txEl>
                                              <p:pRg st="0" end="0"/>
                                            </p:txEl>
                                          </p:spTgt>
                                        </p:tgtEl>
                                        <p:attrNameLst>
                                          <p:attrName>ppt_x</p:attrName>
                                        </p:attrNameLst>
                                      </p:cBhvr>
                                      <p:tavLst>
                                        <p:tav tm="0">
                                          <p:val>
                                            <p:strVal val="#ppt_x-1"/>
                                          </p:val>
                                        </p:tav>
                                        <p:tav tm="100000">
                                          <p:val>
                                            <p:strVal val="#ppt_x"/>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160">
                                            <p:txEl>
                                              <p:pRg st="1" end="1"/>
                                            </p:txEl>
                                          </p:spTgt>
                                        </p:tgtEl>
                                        <p:attrNameLst>
                                          <p:attrName>style.visibility</p:attrName>
                                        </p:attrNameLst>
                                      </p:cBhvr>
                                      <p:to>
                                        <p:strVal val="visible"/>
                                      </p:to>
                                    </p:set>
                                    <p:anim calcmode="lin" valueType="num">
                                      <p:cBhvr additive="base">
                                        <p:cTn id="17" dur="1000"/>
                                        <p:tgtEl>
                                          <p:spTgt spid="160">
                                            <p:txEl>
                                              <p:pRg st="1" end="1"/>
                                            </p:txEl>
                                          </p:spTgt>
                                        </p:tgtEl>
                                        <p:attrNameLst>
                                          <p:attrName>ppt_x</p:attrName>
                                        </p:attrNameLst>
                                      </p:cBhvr>
                                      <p:tavLst>
                                        <p:tav tm="0">
                                          <p:val>
                                            <p:strVal val="#ppt_x-1"/>
                                          </p:val>
                                        </p:tav>
                                        <p:tav tm="100000">
                                          <p:val>
                                            <p:strVal val="#ppt_x"/>
                                          </p:val>
                                        </p:tav>
                                      </p:tavLst>
                                    </p:anim>
                                  </p:childTnLst>
                                </p:cTn>
                              </p:par>
                            </p:childTnLst>
                          </p:cTn>
                        </p:par>
                        <p:par>
                          <p:cTn id="18" fill="hold">
                            <p:stCondLst>
                              <p:cond delay="3000"/>
                            </p:stCondLst>
                            <p:childTnLst>
                              <p:par>
                                <p:cTn id="19" presetID="2" presetClass="entr" presetSubtype="8" fill="hold" nodeType="afterEffect">
                                  <p:stCondLst>
                                    <p:cond delay="0"/>
                                  </p:stCondLst>
                                  <p:childTnLst>
                                    <p:set>
                                      <p:cBhvr>
                                        <p:cTn id="20" dur="1" fill="hold">
                                          <p:stCondLst>
                                            <p:cond delay="0"/>
                                          </p:stCondLst>
                                        </p:cTn>
                                        <p:tgtEl>
                                          <p:spTgt spid="160">
                                            <p:txEl>
                                              <p:pRg st="2" end="2"/>
                                            </p:txEl>
                                          </p:spTgt>
                                        </p:tgtEl>
                                        <p:attrNameLst>
                                          <p:attrName>style.visibility</p:attrName>
                                        </p:attrNameLst>
                                      </p:cBhvr>
                                      <p:to>
                                        <p:strVal val="visible"/>
                                      </p:to>
                                    </p:set>
                                    <p:anim calcmode="lin" valueType="num">
                                      <p:cBhvr additive="base">
                                        <p:cTn id="21" dur="1000"/>
                                        <p:tgtEl>
                                          <p:spTgt spid="160">
                                            <p:txEl>
                                              <p:pRg st="2" end="2"/>
                                            </p:txEl>
                                          </p:spTgt>
                                        </p:tgtEl>
                                        <p:attrNameLst>
                                          <p:attrName>ppt_x</p:attrName>
                                        </p:attrNameLst>
                                      </p:cBhvr>
                                      <p:tavLst>
                                        <p:tav tm="0">
                                          <p:val>
                                            <p:strVal val="#ppt_x-1"/>
                                          </p:val>
                                        </p:tav>
                                        <p:tav tm="100000">
                                          <p:val>
                                            <p:strVal val="#ppt_x"/>
                                          </p:val>
                                        </p:tav>
                                      </p:tavLst>
                                    </p:anim>
                                  </p:childTnLst>
                                </p:cTn>
                              </p:par>
                              <p:par>
                                <p:cTn id="22" presetID="2" presetClass="entr" presetSubtype="4" fill="hold" nodeType="withEffect">
                                  <p:stCondLst>
                                    <p:cond delay="0"/>
                                  </p:stCondLst>
                                  <p:childTnLst>
                                    <p:set>
                                      <p:cBhvr>
                                        <p:cTn id="23" dur="1" fill="hold">
                                          <p:stCondLst>
                                            <p:cond delay="0"/>
                                          </p:stCondLst>
                                        </p:cTn>
                                        <p:tgtEl>
                                          <p:spTgt spid="162"/>
                                        </p:tgtEl>
                                        <p:attrNameLst>
                                          <p:attrName>style.visibility</p:attrName>
                                        </p:attrNameLst>
                                      </p:cBhvr>
                                      <p:to>
                                        <p:strVal val="visible"/>
                                      </p:to>
                                    </p:set>
                                    <p:anim calcmode="lin" valueType="num">
                                      <p:cBhvr additive="base">
                                        <p:cTn id="24" dur="1000"/>
                                        <p:tgtEl>
                                          <p:spTgt spid="1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6"/>
        <p:cNvGrpSpPr/>
        <p:nvPr/>
      </p:nvGrpSpPr>
      <p:grpSpPr>
        <a:xfrm>
          <a:off x="0" y="0"/>
          <a:ext cx="0" cy="0"/>
          <a:chOff x="0" y="0"/>
          <a:chExt cx="0" cy="0"/>
        </a:xfrm>
      </p:grpSpPr>
      <p:sp>
        <p:nvSpPr>
          <p:cNvPr id="167" name="Shape 167"/>
          <p:cNvSpPr txBox="1"/>
          <p:nvPr/>
        </p:nvSpPr>
        <p:spPr>
          <a:xfrm>
            <a:off x="1242275" y="183925"/>
            <a:ext cx="2616900" cy="539700"/>
          </a:xfrm>
          <a:prstGeom prst="rect">
            <a:avLst/>
          </a:prstGeom>
          <a:noFill/>
          <a:ln>
            <a:noFill/>
          </a:ln>
        </p:spPr>
        <p:txBody>
          <a:bodyPr wrap="square" lIns="91425" tIns="91425" rIns="91425" bIns="91425" anchor="t" anchorCtr="0">
            <a:noAutofit/>
          </a:bodyPr>
          <a:lstStyle/>
          <a:p>
            <a:pPr lvl="0">
              <a:spcBef>
                <a:spcPts val="0"/>
              </a:spcBef>
              <a:buNone/>
            </a:pPr>
            <a:r>
              <a:rPr lang="pl" sz="3000" b="1">
                <a:solidFill>
                  <a:srgbClr val="FFE42A"/>
                </a:solidFill>
                <a:latin typeface="Georgia"/>
                <a:ea typeface="Georgia"/>
                <a:cs typeface="Georgia"/>
                <a:sym typeface="Georgia"/>
              </a:rPr>
              <a:t>Nóż gamma</a:t>
            </a:r>
          </a:p>
        </p:txBody>
      </p:sp>
      <p:sp>
        <p:nvSpPr>
          <p:cNvPr id="168" name="Shape 168"/>
          <p:cNvSpPr txBox="1"/>
          <p:nvPr/>
        </p:nvSpPr>
        <p:spPr>
          <a:xfrm>
            <a:off x="325625" y="723625"/>
            <a:ext cx="4215900" cy="3981300"/>
          </a:xfrm>
          <a:prstGeom prst="rect">
            <a:avLst/>
          </a:prstGeom>
          <a:noFill/>
          <a:ln>
            <a:noFill/>
          </a:ln>
        </p:spPr>
        <p:txBody>
          <a:bodyPr wrap="square" lIns="91425" tIns="91425" rIns="91425" bIns="91425" anchor="t" anchorCtr="0">
            <a:noAutofit/>
          </a:bodyPr>
          <a:lstStyle/>
          <a:p>
            <a:pPr lvl="0" indent="457200" algn="just" rtl="0">
              <a:spcBef>
                <a:spcPts val="0"/>
              </a:spcBef>
              <a:buNone/>
            </a:pPr>
            <a:r>
              <a:rPr lang="pl" sz="1600">
                <a:solidFill>
                  <a:srgbClr val="666666"/>
                </a:solidFill>
                <a:latin typeface="Georgia"/>
                <a:ea typeface="Georgia"/>
                <a:cs typeface="Georgia"/>
                <a:sym typeface="Georgia"/>
              </a:rPr>
              <a:t>Urządzenie potocznie zwane „nożem gamma” jest najnowocześniejszym urządzeniem stosowanym we współczesnej radiochirurgii stereotaktycznej. Idea leczenia polega na wykorzystaniu promieniowania gamma jak źródła energii terapeutycznej, którą kieruje się z różnych źródeł i z pomocą odpowiednich kolimatorów ogniskuje w obszarze zmienionego chorobowo mózgu (np. oponiak). Pojedyncze wiązki promieni gamma niosą niewielką energię oraz nie powodują uszkodzenia tkanki, przechodząc przez którą, skupiają się w jednym, centralnym miejscu, a ich energia sumuje się, prowadząc do zniszczenia komórek nowotworowych (guzy do 4 cm).</a:t>
            </a:r>
          </a:p>
        </p:txBody>
      </p:sp>
      <p:pic>
        <p:nvPicPr>
          <p:cNvPr id="169" name="Shape 169"/>
          <p:cNvPicPr preferRelativeResize="0"/>
          <p:nvPr/>
        </p:nvPicPr>
        <p:blipFill>
          <a:blip r:embed="rId3">
            <a:alphaModFix/>
          </a:blip>
          <a:stretch>
            <a:fillRect/>
          </a:stretch>
        </p:blipFill>
        <p:spPr>
          <a:xfrm>
            <a:off x="4541525" y="494275"/>
            <a:ext cx="4460250" cy="4460250"/>
          </a:xfrm>
          <a:prstGeom prst="rect">
            <a:avLst/>
          </a:prstGeom>
          <a:noFill/>
          <a:ln>
            <a:noFill/>
          </a:ln>
        </p:spPr>
      </p:pic>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1300"/>
                                        <p:tgtEl>
                                          <p:spTgt spid="169"/>
                                        </p:tgtEl>
                                        <p:attrNameLst>
                                          <p:attrName>ppt_w</p:attrName>
                                        </p:attrNameLst>
                                      </p:cBhvr>
                                      <p:tavLst>
                                        <p:tav tm="0">
                                          <p:val>
                                            <p:strVal val="0"/>
                                          </p:val>
                                        </p:tav>
                                        <p:tav tm="100000">
                                          <p:val>
                                            <p:strVal val="#ppt_w"/>
                                          </p:val>
                                        </p:tav>
                                      </p:tavLst>
                                    </p:anim>
                                    <p:anim calcmode="lin" valueType="num">
                                      <p:cBhvr additive="base">
                                        <p:cTn id="8" dur="1300"/>
                                        <p:tgtEl>
                                          <p:spTgt spid="169"/>
                                        </p:tgtEl>
                                        <p:attrNameLst>
                                          <p:attrName>ppt_h</p:attrName>
                                        </p:attrNameLst>
                                      </p:cBhvr>
                                      <p:tavLst>
                                        <p:tav tm="0">
                                          <p:val>
                                            <p:strVal val="0"/>
                                          </p:val>
                                        </p:tav>
                                        <p:tav tm="100000">
                                          <p:val>
                                            <p:strVal val="#ppt_h"/>
                                          </p:val>
                                        </p:tav>
                                      </p:tavLst>
                                    </p:anim>
                                  </p:childTnLst>
                                </p:cTn>
                              </p:par>
                              <p:par>
                                <p:cTn id="9" presetID="2" presetClass="entr" presetSubtype="8" fill="hold" nodeType="withEffect">
                                  <p:stCondLst>
                                    <p:cond delay="0"/>
                                  </p:stCondLst>
                                  <p:childTnLst>
                                    <p:set>
                                      <p:cBhvr>
                                        <p:cTn id="10" dur="1" fill="hold">
                                          <p:stCondLst>
                                            <p:cond delay="0"/>
                                          </p:stCondLst>
                                        </p:cTn>
                                        <p:tgtEl>
                                          <p:spTgt spid="167"/>
                                        </p:tgtEl>
                                        <p:attrNameLst>
                                          <p:attrName>style.visibility</p:attrName>
                                        </p:attrNameLst>
                                      </p:cBhvr>
                                      <p:to>
                                        <p:strVal val="visible"/>
                                      </p:to>
                                    </p:set>
                                    <p:anim calcmode="lin" valueType="num">
                                      <p:cBhvr additive="base">
                                        <p:cTn id="11" dur="1300"/>
                                        <p:tgtEl>
                                          <p:spTgt spid="167"/>
                                        </p:tgtEl>
                                        <p:attrNameLst>
                                          <p:attrName>ppt_x</p:attrName>
                                        </p:attrNameLst>
                                      </p:cBhvr>
                                      <p:tavLst>
                                        <p:tav tm="0">
                                          <p:val>
                                            <p:strVal val="#ppt_x-1"/>
                                          </p:val>
                                        </p:tav>
                                        <p:tav tm="100000">
                                          <p:val>
                                            <p:strVal val="#ppt_x"/>
                                          </p:val>
                                        </p:tav>
                                      </p:tavLst>
                                    </p:anim>
                                  </p:childTnLst>
                                </p:cTn>
                              </p:par>
                              <p:par>
                                <p:cTn id="12" presetID="2" presetClass="entr" presetSubtype="4" fill="hold" nodeType="withEffect">
                                  <p:stCondLst>
                                    <p:cond delay="0"/>
                                  </p:stCondLst>
                                  <p:childTnLst>
                                    <p:set>
                                      <p:cBhvr>
                                        <p:cTn id="13" dur="1" fill="hold">
                                          <p:stCondLst>
                                            <p:cond delay="0"/>
                                          </p:stCondLst>
                                        </p:cTn>
                                        <p:tgtEl>
                                          <p:spTgt spid="168"/>
                                        </p:tgtEl>
                                        <p:attrNameLst>
                                          <p:attrName>style.visibility</p:attrName>
                                        </p:attrNameLst>
                                      </p:cBhvr>
                                      <p:to>
                                        <p:strVal val="visible"/>
                                      </p:to>
                                    </p:set>
                                    <p:anim calcmode="lin" valueType="num">
                                      <p:cBhvr additive="base">
                                        <p:cTn id="14" dur="1300"/>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3"/>
        <p:cNvGrpSpPr/>
        <p:nvPr/>
      </p:nvGrpSpPr>
      <p:grpSpPr>
        <a:xfrm>
          <a:off x="0" y="0"/>
          <a:ext cx="0" cy="0"/>
          <a:chOff x="0" y="0"/>
          <a:chExt cx="0" cy="0"/>
        </a:xfrm>
      </p:grpSpPr>
      <p:pic>
        <p:nvPicPr>
          <p:cNvPr id="174" name="Shape 174"/>
          <p:cNvPicPr preferRelativeResize="0"/>
          <p:nvPr/>
        </p:nvPicPr>
        <p:blipFill rotWithShape="1">
          <a:blip r:embed="rId3">
            <a:alphaModFix/>
          </a:blip>
          <a:srcRect b="2591"/>
          <a:stretch/>
        </p:blipFill>
        <p:spPr>
          <a:xfrm>
            <a:off x="1202976" y="0"/>
            <a:ext cx="6595487" cy="5143500"/>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1000"/>
                                        <p:tgtEl>
                                          <p:spTgt spid="174"/>
                                        </p:tgtEl>
                                        <p:attrNameLst>
                                          <p:attrName>ppt_w</p:attrName>
                                        </p:attrNameLst>
                                      </p:cBhvr>
                                      <p:tavLst>
                                        <p:tav tm="0">
                                          <p:val>
                                            <p:strVal val="0"/>
                                          </p:val>
                                        </p:tav>
                                        <p:tav tm="100000">
                                          <p:val>
                                            <p:strVal val="#ppt_w"/>
                                          </p:val>
                                        </p:tav>
                                      </p:tavLst>
                                    </p:anim>
                                    <p:anim calcmode="lin" valueType="num">
                                      <p:cBhvr additive="base">
                                        <p:cTn id="8" dur="1000"/>
                                        <p:tgtEl>
                                          <p:spTgt spid="17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
        <p:cNvGrpSpPr/>
        <p:nvPr/>
      </p:nvGrpSpPr>
      <p:grpSpPr>
        <a:xfrm>
          <a:off x="0" y="0"/>
          <a:ext cx="0" cy="0"/>
          <a:chOff x="0" y="0"/>
          <a:chExt cx="0" cy="0"/>
        </a:xfrm>
      </p:grpSpPr>
      <p:sp>
        <p:nvSpPr>
          <p:cNvPr id="61" name="Shape 61"/>
          <p:cNvSpPr txBox="1">
            <a:spLocks noGrp="1"/>
          </p:cNvSpPr>
          <p:nvPr>
            <p:ph type="body" idx="1"/>
          </p:nvPr>
        </p:nvSpPr>
        <p:spPr>
          <a:xfrm>
            <a:off x="285720" y="714362"/>
            <a:ext cx="4555500" cy="3855300"/>
          </a:xfrm>
          <a:prstGeom prst="rect">
            <a:avLst/>
          </a:prstGeom>
        </p:spPr>
        <p:txBody>
          <a:bodyPr wrap="square" lIns="91425" tIns="91425" rIns="91425" bIns="91425" anchor="t" anchorCtr="0">
            <a:noAutofit/>
          </a:bodyPr>
          <a:lstStyle/>
          <a:p>
            <a:pPr marL="457200" lvl="0" indent="-361950" rtl="0">
              <a:lnSpc>
                <a:spcPct val="100000"/>
              </a:lnSpc>
              <a:spcBef>
                <a:spcPts val="0"/>
              </a:spcBef>
              <a:buClr>
                <a:schemeClr val="accent1">
                  <a:lumMod val="75000"/>
                </a:schemeClr>
              </a:buClr>
              <a:buSzPct val="100000"/>
              <a:buFont typeface="Georgia"/>
              <a:buAutoNum type="arabicPeriod"/>
            </a:pPr>
            <a:r>
              <a:rPr lang="pl" sz="1600" b="1" dirty="0">
                <a:solidFill>
                  <a:srgbClr val="000000"/>
                </a:solidFill>
                <a:effectLst>
                  <a:outerShdw blurRad="38100" dist="38100" dir="2700000" algn="tl">
                    <a:srgbClr val="000000">
                      <a:alpha val="43137"/>
                    </a:srgbClr>
                  </a:outerShdw>
                </a:effectLst>
                <a:latin typeface="Georgia"/>
                <a:ea typeface="Georgia"/>
                <a:cs typeface="Georgia"/>
                <a:sym typeface="Georgia"/>
              </a:rPr>
              <a:t>Radioterapia.</a:t>
            </a:r>
          </a:p>
          <a:p>
            <a:pPr marL="914400" lvl="1" indent="-361950">
              <a:lnSpc>
                <a:spcPct val="100000"/>
              </a:lnSpc>
              <a:spcBef>
                <a:spcPts val="0"/>
              </a:spcBef>
              <a:buClr>
                <a:srgbClr val="00C0AE"/>
              </a:buClr>
              <a:buSzPct val="100000"/>
              <a:buFont typeface="Wingdings" pitchFamily="2" charset="2"/>
              <a:buChar char="v"/>
            </a:pPr>
            <a:r>
              <a:rPr lang="pl" sz="1600" b="1" dirty="0">
                <a:solidFill>
                  <a:srgbClr val="000000"/>
                </a:solidFill>
                <a:effectLst>
                  <a:outerShdw blurRad="38100" dist="38100" dir="2700000" algn="tl">
                    <a:srgbClr val="000000">
                      <a:alpha val="43137"/>
                    </a:srgbClr>
                  </a:outerShdw>
                </a:effectLst>
                <a:latin typeface="Georgia"/>
                <a:ea typeface="Georgia"/>
                <a:cs typeface="Georgia"/>
                <a:sym typeface="Georgia"/>
              </a:rPr>
              <a:t>Brachyterapia.</a:t>
            </a:r>
          </a:p>
          <a:p>
            <a:pPr marL="914400" lvl="1" indent="-361950" rtl="0">
              <a:lnSpc>
                <a:spcPct val="100000"/>
              </a:lnSpc>
              <a:spcBef>
                <a:spcPts val="0"/>
              </a:spcBef>
              <a:buClr>
                <a:srgbClr val="00C0AE"/>
              </a:buClr>
              <a:buSzPct val="100000"/>
              <a:buFont typeface="Wingdings" pitchFamily="2" charset="2"/>
              <a:buChar char="v"/>
            </a:pPr>
            <a:r>
              <a:rPr lang="pl" sz="1600" b="1" dirty="0">
                <a:solidFill>
                  <a:srgbClr val="000000"/>
                </a:solidFill>
                <a:effectLst>
                  <a:outerShdw blurRad="38100" dist="38100" dir="2700000" algn="tl">
                    <a:srgbClr val="000000">
                      <a:alpha val="43137"/>
                    </a:srgbClr>
                  </a:outerShdw>
                </a:effectLst>
                <a:latin typeface="Georgia"/>
                <a:ea typeface="Georgia"/>
                <a:cs typeface="Georgia"/>
                <a:sym typeface="Georgia"/>
              </a:rPr>
              <a:t>Teleradioterapia.</a:t>
            </a:r>
          </a:p>
          <a:p>
            <a:pPr marL="457200" lvl="0" indent="-361950">
              <a:lnSpc>
                <a:spcPct val="100000"/>
              </a:lnSpc>
              <a:spcBef>
                <a:spcPts val="0"/>
              </a:spcBef>
              <a:buClr>
                <a:schemeClr val="accent1">
                  <a:lumMod val="75000"/>
                </a:schemeClr>
              </a:buClr>
              <a:buSzPct val="100000"/>
              <a:buFont typeface="Georgia"/>
              <a:buAutoNum type="arabicPeriod"/>
            </a:pPr>
            <a:r>
              <a:rPr lang="pl" sz="1600" b="1" dirty="0">
                <a:solidFill>
                  <a:srgbClr val="000000"/>
                </a:solidFill>
                <a:effectLst>
                  <a:outerShdw blurRad="38100" dist="38100" dir="2700000" algn="tl">
                    <a:srgbClr val="000000">
                      <a:alpha val="43137"/>
                    </a:srgbClr>
                  </a:outerShdw>
                </a:effectLst>
                <a:latin typeface="Georgia"/>
                <a:ea typeface="Georgia"/>
                <a:cs typeface="Georgia"/>
                <a:sym typeface="Georgia"/>
              </a:rPr>
              <a:t>Promieniowanie gamma.</a:t>
            </a:r>
          </a:p>
          <a:p>
            <a:pPr marL="914400" lvl="1" indent="-361950">
              <a:lnSpc>
                <a:spcPct val="100000"/>
              </a:lnSpc>
              <a:buClr>
                <a:srgbClr val="00C4B1"/>
              </a:buClr>
              <a:buSzPct val="100000"/>
              <a:buFont typeface="Wingdings" pitchFamily="2" charset="2"/>
              <a:buChar char="v"/>
            </a:pPr>
            <a:r>
              <a:rPr lang="pl" sz="1600" b="1" dirty="0">
                <a:solidFill>
                  <a:srgbClr val="000000"/>
                </a:solidFill>
                <a:effectLst>
                  <a:outerShdw blurRad="38100" dist="38100" dir="2700000" algn="tl">
                    <a:srgbClr val="000000">
                      <a:alpha val="43137"/>
                    </a:srgbClr>
                  </a:outerShdw>
                </a:effectLst>
                <a:latin typeface="Georgia"/>
                <a:ea typeface="Georgia"/>
                <a:cs typeface="Georgia"/>
                <a:sym typeface="Georgia"/>
              </a:rPr>
              <a:t>Nóż gamma.</a:t>
            </a:r>
          </a:p>
          <a:p>
            <a:pPr marL="914400" lvl="1" indent="-361950">
              <a:lnSpc>
                <a:spcPct val="100000"/>
              </a:lnSpc>
              <a:buClr>
                <a:srgbClr val="00C4B1"/>
              </a:buClr>
              <a:buSzPct val="100000"/>
              <a:buFont typeface="Wingdings" pitchFamily="2" charset="2"/>
              <a:buChar char="v"/>
            </a:pPr>
            <a:r>
              <a:rPr lang="pl" sz="1600" b="1" dirty="0">
                <a:solidFill>
                  <a:srgbClr val="000000"/>
                </a:solidFill>
                <a:effectLst>
                  <a:outerShdw blurRad="38100" dist="38100" dir="2700000" algn="tl">
                    <a:srgbClr val="000000">
                      <a:alpha val="43137"/>
                    </a:srgbClr>
                  </a:outerShdw>
                </a:effectLst>
                <a:latin typeface="Georgia"/>
                <a:ea typeface="Georgia"/>
                <a:cs typeface="Georgia"/>
                <a:sym typeface="Georgia"/>
              </a:rPr>
              <a:t>Bomba kobaltowa.</a:t>
            </a:r>
          </a:p>
          <a:p>
            <a:pPr marL="914400" lvl="1" indent="-361950">
              <a:lnSpc>
                <a:spcPct val="100000"/>
              </a:lnSpc>
              <a:buClr>
                <a:srgbClr val="00C4B1"/>
              </a:buClr>
              <a:buSzPct val="100000"/>
              <a:buFont typeface="Wingdings" pitchFamily="2" charset="2"/>
              <a:buChar char="v"/>
            </a:pPr>
            <a:r>
              <a:rPr lang="pl" sz="1600" b="1" dirty="0">
                <a:solidFill>
                  <a:srgbClr val="000000"/>
                </a:solidFill>
                <a:effectLst>
                  <a:outerShdw blurRad="38100" dist="38100" dir="2700000" algn="tl">
                    <a:srgbClr val="000000">
                      <a:alpha val="43137"/>
                    </a:srgbClr>
                  </a:outerShdw>
                </a:effectLst>
                <a:latin typeface="Georgia"/>
                <a:ea typeface="Georgia"/>
                <a:cs typeface="Georgia"/>
                <a:sym typeface="Georgia"/>
              </a:rPr>
              <a:t>Badanie SPECT.</a:t>
            </a:r>
          </a:p>
          <a:p>
            <a:pPr marL="457200" lvl="0" indent="-361950" rtl="0">
              <a:lnSpc>
                <a:spcPct val="100000"/>
              </a:lnSpc>
              <a:spcBef>
                <a:spcPts val="0"/>
              </a:spcBef>
              <a:buClr>
                <a:schemeClr val="accent1">
                  <a:lumMod val="75000"/>
                </a:schemeClr>
              </a:buClr>
              <a:buSzPct val="100000"/>
              <a:buFont typeface="Georgia"/>
              <a:buAutoNum type="arabicPeriod"/>
            </a:pPr>
            <a:r>
              <a:rPr lang="pl" sz="1600" b="1" dirty="0">
                <a:solidFill>
                  <a:srgbClr val="000000"/>
                </a:solidFill>
                <a:effectLst>
                  <a:outerShdw blurRad="38100" dist="38100" dir="2700000" algn="tl">
                    <a:srgbClr val="000000">
                      <a:alpha val="43137"/>
                    </a:srgbClr>
                  </a:outerShdw>
                </a:effectLst>
                <a:latin typeface="Georgia"/>
                <a:ea typeface="Georgia"/>
                <a:cs typeface="Georgia"/>
                <a:sym typeface="Georgia"/>
              </a:rPr>
              <a:t>Promieniowanie rentgenowskie</a:t>
            </a:r>
            <a:r>
              <a:rPr lang="pl" sz="1600" b="1" dirty="0" smtClean="0">
                <a:solidFill>
                  <a:srgbClr val="000000"/>
                </a:solidFill>
                <a:effectLst>
                  <a:outerShdw blurRad="38100" dist="38100" dir="2700000" algn="tl">
                    <a:srgbClr val="000000">
                      <a:alpha val="43137"/>
                    </a:srgbClr>
                  </a:outerShdw>
                </a:effectLst>
                <a:latin typeface="Georgia"/>
                <a:ea typeface="Georgia"/>
                <a:cs typeface="Georgia"/>
                <a:sym typeface="Georgia"/>
              </a:rPr>
              <a:t>.</a:t>
            </a:r>
          </a:p>
          <a:p>
            <a:pPr marL="457200" lvl="0" indent="-361950" rtl="0">
              <a:lnSpc>
                <a:spcPct val="100000"/>
              </a:lnSpc>
              <a:spcBef>
                <a:spcPts val="0"/>
              </a:spcBef>
              <a:buClr>
                <a:schemeClr val="accent1">
                  <a:lumMod val="75000"/>
                </a:schemeClr>
              </a:buClr>
              <a:buSzPct val="100000"/>
              <a:buFont typeface="Georgia"/>
              <a:buAutoNum type="arabicPeriod"/>
            </a:pPr>
            <a:r>
              <a:rPr lang="pl" sz="1600" b="1" dirty="0" smtClean="0">
                <a:solidFill>
                  <a:srgbClr val="000000"/>
                </a:solidFill>
                <a:effectLst>
                  <a:outerShdw blurRad="38100" dist="38100" dir="2700000" algn="tl">
                    <a:srgbClr val="000000">
                      <a:alpha val="43137"/>
                    </a:srgbClr>
                  </a:outerShdw>
                </a:effectLst>
                <a:latin typeface="Georgia"/>
                <a:ea typeface="Georgia"/>
                <a:cs typeface="Georgia"/>
                <a:sym typeface="Georgia"/>
              </a:rPr>
              <a:t>Laser i jego zastosowanie.</a:t>
            </a:r>
            <a:endParaRPr lang="pl" sz="1600" b="1" dirty="0">
              <a:solidFill>
                <a:srgbClr val="000000"/>
              </a:solidFill>
              <a:effectLst>
                <a:outerShdw blurRad="38100" dist="38100" dir="2700000" algn="tl">
                  <a:srgbClr val="000000">
                    <a:alpha val="43137"/>
                  </a:srgbClr>
                </a:outerShdw>
              </a:effectLst>
              <a:latin typeface="Georgia"/>
              <a:ea typeface="Georgia"/>
              <a:cs typeface="Georgia"/>
              <a:sym typeface="Georgia"/>
            </a:endParaRPr>
          </a:p>
          <a:p>
            <a:pPr marL="457200" lvl="0" indent="-361950" rtl="0">
              <a:lnSpc>
                <a:spcPct val="100000"/>
              </a:lnSpc>
              <a:spcBef>
                <a:spcPts val="0"/>
              </a:spcBef>
              <a:buClr>
                <a:schemeClr val="accent1">
                  <a:lumMod val="75000"/>
                </a:schemeClr>
              </a:buClr>
              <a:buSzPct val="100000"/>
              <a:buFont typeface="Georgia"/>
              <a:buAutoNum type="arabicPeriod"/>
            </a:pPr>
            <a:r>
              <a:rPr lang="pl" sz="1600" b="1" dirty="0">
                <a:solidFill>
                  <a:srgbClr val="000000"/>
                </a:solidFill>
                <a:effectLst>
                  <a:outerShdw blurRad="38100" dist="38100" dir="2700000" algn="tl">
                    <a:srgbClr val="000000">
                      <a:alpha val="43137"/>
                    </a:srgbClr>
                  </a:outerShdw>
                </a:effectLst>
                <a:latin typeface="Georgia"/>
                <a:ea typeface="Georgia"/>
                <a:cs typeface="Georgia"/>
                <a:sym typeface="Georgia"/>
              </a:rPr>
              <a:t>Sterylizacja.</a:t>
            </a:r>
          </a:p>
        </p:txBody>
      </p:sp>
      <p:pic>
        <p:nvPicPr>
          <p:cNvPr id="62" name="Shape 62"/>
          <p:cNvPicPr preferRelativeResize="0"/>
          <p:nvPr/>
        </p:nvPicPr>
        <p:blipFill rotWithShape="1">
          <a:blip r:embed="rId3">
            <a:alphaModFix/>
          </a:blip>
          <a:srcRect l="9903" r="16793"/>
          <a:stretch/>
        </p:blipFill>
        <p:spPr>
          <a:xfrm>
            <a:off x="5823578" y="1161000"/>
            <a:ext cx="3320422" cy="3982500"/>
          </a:xfrm>
          <a:prstGeom prst="rect">
            <a:avLst/>
          </a:prstGeom>
          <a:noFill/>
          <a:ln>
            <a:noFill/>
          </a:ln>
        </p:spPr>
      </p:pic>
      <p:pic>
        <p:nvPicPr>
          <p:cNvPr id="63" name="Shape 63"/>
          <p:cNvPicPr preferRelativeResize="0"/>
          <p:nvPr/>
        </p:nvPicPr>
        <p:blipFill>
          <a:blip r:embed="rId4">
            <a:alphaModFix/>
          </a:blip>
          <a:stretch>
            <a:fillRect/>
          </a:stretch>
        </p:blipFill>
        <p:spPr>
          <a:xfrm>
            <a:off x="4000496" y="0"/>
            <a:ext cx="2410925" cy="2755350"/>
          </a:xfrm>
          <a:prstGeom prst="rect">
            <a:avLst/>
          </a:prstGeom>
          <a:noFill/>
          <a:ln>
            <a:noFill/>
          </a:ln>
        </p:spPr>
      </p:pic>
      <p:sp>
        <p:nvSpPr>
          <p:cNvPr id="7" name="Prostokąt 6"/>
          <p:cNvSpPr/>
          <p:nvPr/>
        </p:nvSpPr>
        <p:spPr>
          <a:xfrm>
            <a:off x="285720" y="0"/>
            <a:ext cx="3990195" cy="769441"/>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pl-PL" sz="4400" b="1" i="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Georgia" pitchFamily="18" charset="0"/>
              </a:rPr>
              <a:t>Spis treści</a:t>
            </a:r>
            <a:endParaRPr lang="pl-PL" sz="4400" b="1" i="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Georgia"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2" presetClass="entr" presetSubtype="1"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anim calcmode="lin" valueType="num">
                                      <p:cBhvr additive="base">
                                        <p:cTn id="15" dur="700"/>
                                        <p:tgtEl>
                                          <p:spTgt spid="61"/>
                                        </p:tgtEl>
                                        <p:attrNameLst>
                                          <p:attrName>ppt_y</p:attrName>
                                        </p:attrNameLst>
                                      </p:cBhvr>
                                      <p:tavLst>
                                        <p:tav tm="0">
                                          <p:val>
                                            <p:strVal val="#ppt_y-1"/>
                                          </p:val>
                                        </p:tav>
                                        <p:tav tm="100000">
                                          <p:val>
                                            <p:strVal val="#ppt_y"/>
                                          </p:val>
                                        </p:tav>
                                      </p:tavLst>
                                    </p:anim>
                                  </p:childTnLst>
                                </p:cTn>
                              </p:par>
                            </p:childTnLst>
                          </p:cTn>
                        </p:par>
                        <p:par>
                          <p:cTn id="16" fill="hold">
                            <p:stCondLst>
                              <p:cond delay="1700"/>
                            </p:stCondLst>
                            <p:childTnLst>
                              <p:par>
                                <p:cTn id="17" presetID="2" presetClass="entr" presetSubtype="4"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1000"/>
                                        <p:tgtEl>
                                          <p:spTgt spid="62"/>
                                        </p:tgtEl>
                                        <p:attrNameLst>
                                          <p:attrName>ppt_y</p:attrName>
                                        </p:attrNameLst>
                                      </p:cBhvr>
                                      <p:tavLst>
                                        <p:tav tm="0">
                                          <p:val>
                                            <p:strVal val="#ppt_y+1"/>
                                          </p:val>
                                        </p:tav>
                                        <p:tav tm="100000">
                                          <p:val>
                                            <p:strVal val="#ppt_y"/>
                                          </p:val>
                                        </p:tav>
                                      </p:tavLst>
                                    </p:anim>
                                  </p:childTnLst>
                                </p:cTn>
                              </p:par>
                            </p:childTnLst>
                          </p:cTn>
                        </p:par>
                        <p:par>
                          <p:cTn id="20" fill="hold">
                            <p:stCondLst>
                              <p:cond delay="2700"/>
                            </p:stCondLst>
                            <p:childTnLst>
                              <p:par>
                                <p:cTn id="21" presetID="2" presetClass="entr" presetSubtype="1"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additive="base">
                                        <p:cTn id="23" dur="1000"/>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78"/>
        <p:cNvGrpSpPr/>
        <p:nvPr/>
      </p:nvGrpSpPr>
      <p:grpSpPr>
        <a:xfrm>
          <a:off x="0" y="0"/>
          <a:ext cx="0" cy="0"/>
          <a:chOff x="0" y="0"/>
          <a:chExt cx="0" cy="0"/>
        </a:xfrm>
      </p:grpSpPr>
      <p:sp>
        <p:nvSpPr>
          <p:cNvPr id="179" name="Shape 179"/>
          <p:cNvSpPr txBox="1"/>
          <p:nvPr/>
        </p:nvSpPr>
        <p:spPr>
          <a:xfrm>
            <a:off x="295325" y="162900"/>
            <a:ext cx="5386500" cy="712800"/>
          </a:xfrm>
          <a:prstGeom prst="rect">
            <a:avLst/>
          </a:prstGeom>
          <a:noFill/>
          <a:ln>
            <a:noFill/>
          </a:ln>
        </p:spPr>
        <p:txBody>
          <a:bodyPr wrap="square" lIns="91425" tIns="91425" rIns="91425" bIns="91425" anchor="t" anchorCtr="0">
            <a:noAutofit/>
          </a:bodyPr>
          <a:lstStyle/>
          <a:p>
            <a:pPr marL="0" lvl="0" indent="0" rtl="0">
              <a:spcBef>
                <a:spcPts val="0"/>
              </a:spcBef>
              <a:buNone/>
            </a:pPr>
            <a:r>
              <a:rPr lang="pl" sz="3000" b="1">
                <a:solidFill>
                  <a:srgbClr val="8E7CC3"/>
                </a:solidFill>
                <a:latin typeface="Georgia"/>
                <a:ea typeface="Georgia"/>
                <a:cs typeface="Georgia"/>
                <a:sym typeface="Georgia"/>
              </a:rPr>
              <a:t>Bomba kobaltowa</a:t>
            </a:r>
          </a:p>
        </p:txBody>
      </p:sp>
      <p:sp>
        <p:nvSpPr>
          <p:cNvPr id="180" name="Shape 180"/>
          <p:cNvSpPr txBox="1"/>
          <p:nvPr/>
        </p:nvSpPr>
        <p:spPr>
          <a:xfrm>
            <a:off x="162900" y="794925"/>
            <a:ext cx="4103700" cy="3980700"/>
          </a:xfrm>
          <a:prstGeom prst="rect">
            <a:avLst/>
          </a:prstGeom>
          <a:noFill/>
          <a:ln>
            <a:noFill/>
          </a:ln>
        </p:spPr>
        <p:txBody>
          <a:bodyPr wrap="square" lIns="91425" tIns="91425" rIns="91425" bIns="91425" anchor="t" anchorCtr="0">
            <a:noAutofit/>
          </a:bodyPr>
          <a:lstStyle/>
          <a:p>
            <a:pPr lvl="0" indent="457200" algn="just" rtl="0">
              <a:spcBef>
                <a:spcPts val="0"/>
              </a:spcBef>
              <a:buNone/>
            </a:pPr>
            <a:r>
              <a:rPr lang="pl" sz="1500">
                <a:solidFill>
                  <a:srgbClr val="666666"/>
                </a:solidFill>
                <a:latin typeface="Georgia"/>
                <a:ea typeface="Georgia"/>
                <a:cs typeface="Georgia"/>
                <a:sym typeface="Georgia"/>
              </a:rPr>
              <a:t>Urządzenie do leczenia nowotworów złośliwych w głęboko położonych tkankach</a:t>
            </a:r>
            <a:r>
              <a:rPr lang="pl" sz="1500">
                <a:solidFill>
                  <a:srgbClr val="666666"/>
                </a:solidFill>
              </a:rPr>
              <a:t> </a:t>
            </a:r>
            <a:r>
              <a:rPr lang="pl" sz="1500">
                <a:solidFill>
                  <a:srgbClr val="666666"/>
                </a:solidFill>
                <a:latin typeface="Georgia"/>
                <a:ea typeface="Georgia"/>
                <a:cs typeface="Georgia"/>
                <a:sym typeface="Georgia"/>
              </a:rPr>
              <a:t>przez napromieniowywanie przedmiotów promieniami gamma (γ) o energiach 1,17 i 1,33 elektronowoltów, zawierające potężne źródło kobaltu </a:t>
            </a:r>
            <a:r>
              <a:rPr lang="pl" sz="1500" baseline="30000">
                <a:solidFill>
                  <a:srgbClr val="666666"/>
                </a:solidFill>
                <a:latin typeface="Georgia"/>
                <a:ea typeface="Georgia"/>
                <a:cs typeface="Georgia"/>
                <a:sym typeface="Georgia"/>
              </a:rPr>
              <a:t>60</a:t>
            </a:r>
            <a:r>
              <a:rPr lang="pl" sz="1500">
                <a:solidFill>
                  <a:srgbClr val="666666"/>
                </a:solidFill>
                <a:latin typeface="Georgia"/>
                <a:ea typeface="Georgia"/>
                <a:cs typeface="Georgia"/>
                <a:sym typeface="Georgia"/>
              </a:rPr>
              <a:t>Co (lub cezu </a:t>
            </a:r>
            <a:r>
              <a:rPr lang="pl" sz="1500" baseline="30000">
                <a:solidFill>
                  <a:srgbClr val="666666"/>
                </a:solidFill>
                <a:latin typeface="Georgia"/>
                <a:ea typeface="Georgia"/>
                <a:cs typeface="Georgia"/>
                <a:sym typeface="Georgia"/>
              </a:rPr>
              <a:t>137</a:t>
            </a:r>
            <a:r>
              <a:rPr lang="pl" sz="1500">
                <a:solidFill>
                  <a:srgbClr val="666666"/>
                </a:solidFill>
                <a:latin typeface="Georgia"/>
                <a:ea typeface="Georgia"/>
                <a:cs typeface="Georgia"/>
                <a:sym typeface="Georgia"/>
              </a:rPr>
              <a:t>Cs), o aktywności rzędu 10</a:t>
            </a:r>
            <a:r>
              <a:rPr lang="pl" sz="1500" baseline="30000">
                <a:solidFill>
                  <a:srgbClr val="666666"/>
                </a:solidFill>
                <a:latin typeface="Georgia"/>
                <a:ea typeface="Georgia"/>
                <a:cs typeface="Georgia"/>
                <a:sym typeface="Georgia"/>
              </a:rPr>
              <a:t>13</a:t>
            </a:r>
            <a:r>
              <a:rPr lang="pl" sz="1500">
                <a:solidFill>
                  <a:srgbClr val="666666"/>
                </a:solidFill>
                <a:latin typeface="Georgia"/>
                <a:ea typeface="Georgia"/>
                <a:cs typeface="Georgia"/>
                <a:sym typeface="Georgia"/>
              </a:rPr>
              <a:t>–10</a:t>
            </a:r>
            <a:r>
              <a:rPr lang="pl" sz="1500" baseline="30000">
                <a:solidFill>
                  <a:srgbClr val="666666"/>
                </a:solidFill>
                <a:latin typeface="Georgia"/>
                <a:ea typeface="Georgia"/>
                <a:cs typeface="Georgia"/>
                <a:sym typeface="Georgia"/>
              </a:rPr>
              <a:t>14</a:t>
            </a:r>
            <a:r>
              <a:rPr lang="pl" sz="1500">
                <a:solidFill>
                  <a:srgbClr val="666666"/>
                </a:solidFill>
                <a:latin typeface="Georgia"/>
                <a:ea typeface="Georgia"/>
                <a:cs typeface="Georgia"/>
                <a:sym typeface="Georgia"/>
              </a:rPr>
              <a:t> Bq, w szczelnej obudowie, mającej kształt zbliżony do kuli, wytwarzające wąską wiązkę promieniowania, którą można kierować pod różnymi kątami i w różnych płaszczyznach, co pozwala precyzyjnie naświetlić wybrany obszar ciała pacjenta. Źródło promieniowania znajduje się na ogół   w odległości kilkudziesięciu centymetrów (zwykle od 70 cm do 1 m) od powierzchni ciała (napromienienie zewnętrzne).</a:t>
            </a:r>
          </a:p>
        </p:txBody>
      </p:sp>
      <p:pic>
        <p:nvPicPr>
          <p:cNvPr id="181" name="Shape 181"/>
          <p:cNvPicPr preferRelativeResize="0"/>
          <p:nvPr/>
        </p:nvPicPr>
        <p:blipFill>
          <a:blip r:embed="rId3">
            <a:alphaModFix/>
          </a:blip>
          <a:stretch>
            <a:fillRect/>
          </a:stretch>
        </p:blipFill>
        <p:spPr>
          <a:xfrm>
            <a:off x="4439375" y="1981575"/>
            <a:ext cx="4704625" cy="3161916"/>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cBhvr additive="base">
                                        <p:cTn id="7" dur="1000"/>
                                        <p:tgtEl>
                                          <p:spTgt spid="179"/>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180">
                                            <p:txEl>
                                              <p:pRg st="0" end="0"/>
                                            </p:txEl>
                                          </p:spTgt>
                                        </p:tgtEl>
                                        <p:attrNameLst>
                                          <p:attrName>style.visibility</p:attrName>
                                        </p:attrNameLst>
                                      </p:cBhvr>
                                      <p:to>
                                        <p:strVal val="visible"/>
                                      </p:to>
                                    </p:set>
                                    <p:anim calcmode="lin" valueType="num">
                                      <p:cBhvr additive="base">
                                        <p:cTn id="11" dur="1000"/>
                                        <p:tgtEl>
                                          <p:spTgt spid="180">
                                            <p:txEl>
                                              <p:pRg st="0" end="0"/>
                                            </p:txEl>
                                          </p:spTgt>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2" fill="hold" nodeType="afterEffect">
                                  <p:stCondLst>
                                    <p:cond delay="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1000"/>
                                        <p:tgtEl>
                                          <p:spTgt spid="18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276450" y="274600"/>
            <a:ext cx="8438954" cy="511200"/>
          </a:xfrm>
          <a:prstGeom prst="rect">
            <a:avLst/>
          </a:prstGeom>
        </p:spPr>
        <p:txBody>
          <a:bodyPr wrap="square" lIns="91425" tIns="91425" rIns="91425" bIns="91425" anchor="t" anchorCtr="0">
            <a:noAutofit/>
          </a:bodyPr>
          <a:lstStyle/>
          <a:p>
            <a:pPr lvl="0" rtl="0">
              <a:lnSpc>
                <a:spcPct val="115000"/>
              </a:lnSpc>
              <a:spcBef>
                <a:spcPts val="0"/>
              </a:spcBef>
              <a:spcAft>
                <a:spcPts val="1600"/>
              </a:spcAft>
              <a:buNone/>
            </a:pPr>
            <a:r>
              <a:rPr lang="pl" sz="2100" b="1" dirty="0">
                <a:solidFill>
                  <a:srgbClr val="1155CC"/>
                </a:solidFill>
                <a:latin typeface="Georgia"/>
                <a:ea typeface="Georgia"/>
                <a:cs typeface="Georgia"/>
                <a:sym typeface="Georgia"/>
              </a:rPr>
              <a:t>Badanie SPECT (tomografia emisyjna pojedynczego fotonu)</a:t>
            </a:r>
          </a:p>
        </p:txBody>
      </p:sp>
      <p:sp>
        <p:nvSpPr>
          <p:cNvPr id="187" name="Shape 187"/>
          <p:cNvSpPr txBox="1">
            <a:spLocks noGrp="1"/>
          </p:cNvSpPr>
          <p:nvPr>
            <p:ph type="body" idx="1"/>
          </p:nvPr>
        </p:nvSpPr>
        <p:spPr>
          <a:xfrm>
            <a:off x="223950" y="785800"/>
            <a:ext cx="8643600" cy="2024625"/>
          </a:xfrm>
          <a:prstGeom prst="rect">
            <a:avLst/>
          </a:prstGeom>
        </p:spPr>
        <p:txBody>
          <a:bodyPr wrap="square" lIns="91425" tIns="91425" rIns="91425" bIns="91425" anchor="t" anchorCtr="0">
            <a:noAutofit/>
          </a:bodyPr>
          <a:lstStyle/>
          <a:p>
            <a:pPr lvl="0" indent="457200" algn="just">
              <a:spcBef>
                <a:spcPts val="0"/>
              </a:spcBef>
              <a:buNone/>
            </a:pPr>
            <a:r>
              <a:rPr lang="pl" dirty="0">
                <a:solidFill>
                  <a:srgbClr val="666666"/>
                </a:solidFill>
                <a:latin typeface="Georgia"/>
                <a:ea typeface="Georgia"/>
                <a:cs typeface="Georgia"/>
                <a:sym typeface="Georgia"/>
              </a:rPr>
              <a:t>Diagnostyczna metoda uzyskiwania przestrzennego obrazu aktywności biologicznej narządów, a przede wszystkim oceny ich czynności, przy pomocy niewielkich dawek izotopów promieniotwórczych (radiofarmaceutyków). Izotopy podawane są zwykle bezpośrednio do naczyń, wyjątkowo doustnie. Stosuje się ją do wykrywania wielu schorzeń, również chorób psychicznych tj. schizofrenia lub Alzheimer. </a:t>
            </a:r>
          </a:p>
        </p:txBody>
      </p:sp>
      <p:pic>
        <p:nvPicPr>
          <p:cNvPr id="188" name="Shape 188"/>
          <p:cNvPicPr preferRelativeResize="0"/>
          <p:nvPr/>
        </p:nvPicPr>
        <p:blipFill rotWithShape="1">
          <a:blip r:embed="rId3">
            <a:alphaModFix/>
          </a:blip>
          <a:srcRect l="12709"/>
          <a:stretch/>
        </p:blipFill>
        <p:spPr>
          <a:xfrm>
            <a:off x="4158125" y="2647475"/>
            <a:ext cx="4985876" cy="2496025"/>
          </a:xfrm>
          <a:prstGeom prst="rect">
            <a:avLst/>
          </a:prstGeom>
          <a:noFill/>
          <a:ln>
            <a:noFill/>
          </a:ln>
        </p:spPr>
      </p:pic>
      <p:pic>
        <p:nvPicPr>
          <p:cNvPr id="189" name="Shape 189"/>
          <p:cNvPicPr preferRelativeResize="0"/>
          <p:nvPr/>
        </p:nvPicPr>
        <p:blipFill rotWithShape="1">
          <a:blip r:embed="rId4">
            <a:alphaModFix/>
          </a:blip>
          <a:srcRect l="1403" t="2342" r="1800" b="6140"/>
          <a:stretch/>
        </p:blipFill>
        <p:spPr>
          <a:xfrm>
            <a:off x="682250" y="2810425"/>
            <a:ext cx="3268675" cy="2304525"/>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187"/>
                                        </p:tgtEl>
                                        <p:attrNameLst>
                                          <p:attrName>style.visibility</p:attrName>
                                        </p:attrNameLst>
                                      </p:cBhvr>
                                      <p:to>
                                        <p:strVal val="visible"/>
                                      </p:to>
                                    </p:set>
                                    <p:anim calcmode="lin" valueType="num">
                                      <p:cBhvr additive="base">
                                        <p:cTn id="10" dur="1000"/>
                                        <p:tgtEl>
                                          <p:spTgt spid="187"/>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188"/>
                                        </p:tgtEl>
                                        <p:attrNameLst>
                                          <p:attrName>style.visibility</p:attrName>
                                        </p:attrNameLst>
                                      </p:cBhvr>
                                      <p:to>
                                        <p:strVal val="visible"/>
                                      </p:to>
                                    </p:set>
                                    <p:anim calcmode="lin" valueType="num">
                                      <p:cBhvr additive="base">
                                        <p:cTn id="13" dur="1200"/>
                                        <p:tgtEl>
                                          <p:spTgt spid="188"/>
                                        </p:tgtEl>
                                        <p:attrNameLst>
                                          <p:attrName>ppt_w</p:attrName>
                                        </p:attrNameLst>
                                      </p:cBhvr>
                                      <p:tavLst>
                                        <p:tav tm="0">
                                          <p:val>
                                            <p:strVal val="0"/>
                                          </p:val>
                                        </p:tav>
                                        <p:tav tm="100000">
                                          <p:val>
                                            <p:strVal val="#ppt_w"/>
                                          </p:val>
                                        </p:tav>
                                      </p:tavLst>
                                    </p:anim>
                                    <p:anim calcmode="lin" valueType="num">
                                      <p:cBhvr additive="base">
                                        <p:cTn id="14" dur="1200"/>
                                        <p:tgtEl>
                                          <p:spTgt spid="188"/>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89"/>
                                        </p:tgtEl>
                                        <p:attrNameLst>
                                          <p:attrName>style.visibility</p:attrName>
                                        </p:attrNameLst>
                                      </p:cBhvr>
                                      <p:to>
                                        <p:strVal val="visible"/>
                                      </p:to>
                                    </p:set>
                                    <p:anim calcmode="lin" valueType="num">
                                      <p:cBhvr additive="base">
                                        <p:cTn id="17" dur="1200"/>
                                        <p:tgtEl>
                                          <p:spTgt spid="189"/>
                                        </p:tgtEl>
                                        <p:attrNameLst>
                                          <p:attrName>ppt_w</p:attrName>
                                        </p:attrNameLst>
                                      </p:cBhvr>
                                      <p:tavLst>
                                        <p:tav tm="0">
                                          <p:val>
                                            <p:strVal val="0"/>
                                          </p:val>
                                        </p:tav>
                                        <p:tav tm="100000">
                                          <p:val>
                                            <p:strVal val="#ppt_w"/>
                                          </p:val>
                                        </p:tav>
                                      </p:tavLst>
                                    </p:anim>
                                    <p:anim calcmode="lin" valueType="num">
                                      <p:cBhvr additive="base">
                                        <p:cTn id="18" dur="1200"/>
                                        <p:tgtEl>
                                          <p:spTgt spid="189"/>
                                        </p:tgtEl>
                                        <p:attrNameLst>
                                          <p:attrName>ppt_h</p:attrName>
                                        </p:attrNameLst>
                                      </p:cBhvr>
                                      <p:tavLst>
                                        <p:tav tm="0">
                                          <p:val>
                                            <p:strVal val="0"/>
                                          </p:val>
                                        </p:tav>
                                        <p:tav tm="100000">
                                          <p:val>
                                            <p:strVal val="#ppt_h"/>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6"/>
                                        </p:tgtEl>
                                        <p:attrNameLst>
                                          <p:attrName>style.visibility</p:attrName>
                                        </p:attrNameLst>
                                      </p:cBhvr>
                                      <p:to>
                                        <p:strVal val="visible"/>
                                      </p:to>
                                    </p:set>
                                    <p:anim calcmode="lin" valueType="num">
                                      <p:cBhvr additive="base">
                                        <p:cTn id="21" dur="500" fill="hold"/>
                                        <p:tgtEl>
                                          <p:spTgt spid="186"/>
                                        </p:tgtEl>
                                        <p:attrNameLst>
                                          <p:attrName>ppt_x</p:attrName>
                                        </p:attrNameLst>
                                      </p:cBhvr>
                                      <p:tavLst>
                                        <p:tav tm="0">
                                          <p:val>
                                            <p:strVal val="#ppt_x"/>
                                          </p:val>
                                        </p:tav>
                                        <p:tav tm="100000">
                                          <p:val>
                                            <p:strVal val="#ppt_x"/>
                                          </p:val>
                                        </p:tav>
                                      </p:tavLst>
                                    </p:anim>
                                    <p:anim calcmode="lin" valueType="num">
                                      <p:cBhvr additive="base">
                                        <p:cTn id="22"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3"/>
        <p:cNvGrpSpPr/>
        <p:nvPr/>
      </p:nvGrpSpPr>
      <p:grpSpPr>
        <a:xfrm>
          <a:off x="0" y="0"/>
          <a:ext cx="0" cy="0"/>
          <a:chOff x="0" y="0"/>
          <a:chExt cx="0" cy="0"/>
        </a:xfrm>
      </p:grpSpPr>
      <p:pic>
        <p:nvPicPr>
          <p:cNvPr id="194" name="Shape 194"/>
          <p:cNvPicPr preferRelativeResize="0"/>
          <p:nvPr/>
        </p:nvPicPr>
        <p:blipFill>
          <a:blip r:embed="rId3">
            <a:alphaModFix/>
          </a:blip>
          <a:stretch>
            <a:fillRect/>
          </a:stretch>
        </p:blipFill>
        <p:spPr>
          <a:xfrm>
            <a:off x="208677" y="387400"/>
            <a:ext cx="8726651" cy="4368700"/>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2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8"/>
        <p:cNvGrpSpPr/>
        <p:nvPr/>
      </p:nvGrpSpPr>
      <p:grpSpPr>
        <a:xfrm>
          <a:off x="0" y="0"/>
          <a:ext cx="0" cy="0"/>
          <a:chOff x="0" y="0"/>
          <a:chExt cx="0" cy="0"/>
        </a:xfrm>
      </p:grpSpPr>
      <p:pic>
        <p:nvPicPr>
          <p:cNvPr id="199" name="Shape 199"/>
          <p:cNvPicPr preferRelativeResize="0"/>
          <p:nvPr/>
        </p:nvPicPr>
        <p:blipFill>
          <a:blip r:embed="rId3">
            <a:alphaModFix/>
          </a:blip>
          <a:stretch>
            <a:fillRect/>
          </a:stretch>
        </p:blipFill>
        <p:spPr>
          <a:xfrm>
            <a:off x="709088" y="152400"/>
            <a:ext cx="7562916" cy="4838700"/>
          </a:xfrm>
          <a:prstGeom prst="rect">
            <a:avLst/>
          </a:prstGeom>
          <a:noFill/>
          <a:ln>
            <a:noFill/>
          </a:ln>
        </p:spPr>
      </p:pic>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99"/>
                                        </p:tgtEl>
                                        <p:attrNameLst>
                                          <p:attrName>style.visibility</p:attrName>
                                        </p:attrNameLst>
                                      </p:cBhvr>
                                      <p:to>
                                        <p:strVal val="visible"/>
                                      </p:to>
                                    </p:set>
                                    <p:anim calcmode="lin" valueType="num">
                                      <p:cBhvr additive="base">
                                        <p:cTn id="7" dur="1000"/>
                                        <p:tgtEl>
                                          <p:spTgt spid="199"/>
                                        </p:tgtEl>
                                        <p:attrNameLst>
                                          <p:attrName>ppt_w</p:attrName>
                                        </p:attrNameLst>
                                      </p:cBhvr>
                                      <p:tavLst>
                                        <p:tav tm="0">
                                          <p:val>
                                            <p:strVal val="0"/>
                                          </p:val>
                                        </p:tav>
                                        <p:tav tm="100000">
                                          <p:val>
                                            <p:strVal val="#ppt_w"/>
                                          </p:val>
                                        </p:tav>
                                      </p:tavLst>
                                    </p:anim>
                                    <p:anim calcmode="lin" valueType="num">
                                      <p:cBhvr additive="base">
                                        <p:cTn id="8" dur="1000"/>
                                        <p:tgtEl>
                                          <p:spTgt spid="19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3"/>
        <p:cNvGrpSpPr/>
        <p:nvPr/>
      </p:nvGrpSpPr>
      <p:grpSpPr>
        <a:xfrm>
          <a:off x="0" y="0"/>
          <a:ext cx="0" cy="0"/>
          <a:chOff x="0" y="0"/>
          <a:chExt cx="0" cy="0"/>
        </a:xfrm>
      </p:grpSpPr>
      <p:pic>
        <p:nvPicPr>
          <p:cNvPr id="204" name="Shape 204"/>
          <p:cNvPicPr preferRelativeResize="0"/>
          <p:nvPr/>
        </p:nvPicPr>
        <p:blipFill>
          <a:blip r:embed="rId3">
            <a:alphaModFix/>
          </a:blip>
          <a:stretch>
            <a:fillRect/>
          </a:stretch>
        </p:blipFill>
        <p:spPr>
          <a:xfrm>
            <a:off x="328563" y="152400"/>
            <a:ext cx="8486878" cy="4838699"/>
          </a:xfrm>
          <a:prstGeom prst="rect">
            <a:avLst/>
          </a:prstGeom>
          <a:noFill/>
          <a:ln>
            <a:noFill/>
          </a:ln>
        </p:spPr>
      </p:pic>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10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Podobny obraz"/>
          <p:cNvPicPr>
            <a:picLocks noChangeAspect="1" noChangeArrowheads="1"/>
          </p:cNvPicPr>
          <p:nvPr/>
        </p:nvPicPr>
        <p:blipFill>
          <a:blip r:embed="rId2"/>
          <a:srcRect/>
          <a:stretch>
            <a:fillRect/>
          </a:stretch>
        </p:blipFill>
        <p:spPr bwMode="auto">
          <a:xfrm>
            <a:off x="0" y="0"/>
            <a:ext cx="9144000" cy="5143500"/>
          </a:xfrm>
          <a:prstGeom prst="rect">
            <a:avLst/>
          </a:prstGeom>
          <a:noFill/>
        </p:spPr>
      </p:pic>
      <p:graphicFrame>
        <p:nvGraphicFramePr>
          <p:cNvPr id="4" name="Tabela 3"/>
          <p:cNvGraphicFramePr>
            <a:graphicFrameLocks noGrp="1"/>
          </p:cNvGraphicFramePr>
          <p:nvPr/>
        </p:nvGraphicFramePr>
        <p:xfrm>
          <a:off x="285720" y="285734"/>
          <a:ext cx="4214842" cy="4636470"/>
        </p:xfrm>
        <a:graphic>
          <a:graphicData uri="http://schemas.openxmlformats.org/drawingml/2006/table">
            <a:tbl>
              <a:tblPr>
                <a:tableStyleId>{69C7853C-536D-4A76-A0AE-DD22124D55A5}</a:tableStyleId>
              </a:tblPr>
              <a:tblGrid>
                <a:gridCol w="1469649"/>
                <a:gridCol w="1238572"/>
                <a:gridCol w="1506621"/>
              </a:tblGrid>
              <a:tr h="500066">
                <a:tc>
                  <a:txBody>
                    <a:bodyPr/>
                    <a:lstStyle/>
                    <a:p>
                      <a:pPr algn="ctr" rtl="0" fontAlgn="t">
                        <a:spcBef>
                          <a:spcPts val="0"/>
                        </a:spcBef>
                        <a:spcAft>
                          <a:spcPts val="0"/>
                        </a:spcAft>
                      </a:pPr>
                      <a:r>
                        <a:rPr lang="pl-PL" sz="1100" b="1" dirty="0">
                          <a:solidFill>
                            <a:schemeClr val="bg1"/>
                          </a:solidFill>
                        </a:rPr>
                        <a:t/>
                      </a:r>
                      <a:br>
                        <a:rPr lang="pl-PL" sz="1100" b="1" dirty="0">
                          <a:solidFill>
                            <a:schemeClr val="bg1"/>
                          </a:solidFill>
                        </a:rPr>
                      </a:br>
                      <a:r>
                        <a:rPr lang="pl-PL" sz="1100" b="1" u="none" strike="noStrike" dirty="0" err="1">
                          <a:solidFill>
                            <a:schemeClr val="bg1"/>
                          </a:solidFill>
                        </a:rPr>
                        <a:t>Radiofarmaceutyk</a:t>
                      </a:r>
                      <a:endParaRPr lang="pl-PL" sz="1100" b="1" dirty="0">
                        <a:solidFill>
                          <a:schemeClr val="bg1"/>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a:gsLst>
                        <a:gs pos="0">
                          <a:schemeClr val="tx1">
                            <a:lumMod val="50000"/>
                          </a:schemeClr>
                        </a:gs>
                        <a:gs pos="53000">
                          <a:srgbClr val="D4DEFF"/>
                        </a:gs>
                        <a:gs pos="83000">
                          <a:srgbClr val="D4DEFF"/>
                        </a:gs>
                        <a:gs pos="100000">
                          <a:srgbClr val="96AB94"/>
                        </a:gs>
                      </a:gsLst>
                      <a:lin ang="5400000" scaled="0"/>
                    </a:gradFill>
                  </a:tcPr>
                </a:tc>
                <a:tc>
                  <a:txBody>
                    <a:bodyPr/>
                    <a:lstStyle/>
                    <a:p>
                      <a:pPr algn="ctr" rtl="0" fontAlgn="t">
                        <a:spcBef>
                          <a:spcPts val="0"/>
                        </a:spcBef>
                        <a:spcAft>
                          <a:spcPts val="0"/>
                        </a:spcAft>
                      </a:pPr>
                      <a:r>
                        <a:rPr lang="pl-PL" sz="1100" b="1" dirty="0">
                          <a:solidFill>
                            <a:schemeClr val="bg1"/>
                          </a:solidFill>
                        </a:rPr>
                        <a:t/>
                      </a:r>
                      <a:br>
                        <a:rPr lang="pl-PL" sz="1100" b="1" dirty="0">
                          <a:solidFill>
                            <a:schemeClr val="bg1"/>
                          </a:solidFill>
                        </a:rPr>
                      </a:br>
                      <a:r>
                        <a:rPr lang="pl-PL" sz="1100" b="1" u="none" strike="noStrike" dirty="0">
                          <a:solidFill>
                            <a:schemeClr val="bg1"/>
                          </a:solidFill>
                        </a:rPr>
                        <a:t>Nazwa handlowa</a:t>
                      </a:r>
                      <a:endParaRPr lang="pl-PL" sz="1100" b="1" dirty="0">
                        <a:solidFill>
                          <a:schemeClr val="bg1"/>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a:gsLst>
                        <a:gs pos="0">
                          <a:schemeClr val="tx1">
                            <a:lumMod val="50000"/>
                          </a:schemeClr>
                        </a:gs>
                        <a:gs pos="53000">
                          <a:srgbClr val="D4DEFF"/>
                        </a:gs>
                        <a:gs pos="83000">
                          <a:srgbClr val="D4DEFF"/>
                        </a:gs>
                        <a:gs pos="100000">
                          <a:srgbClr val="96AB94"/>
                        </a:gs>
                      </a:gsLst>
                      <a:lin ang="5400000" scaled="0"/>
                    </a:gradFill>
                  </a:tcPr>
                </a:tc>
                <a:tc>
                  <a:txBody>
                    <a:bodyPr/>
                    <a:lstStyle/>
                    <a:p>
                      <a:pPr algn="ctr" rtl="0" fontAlgn="t">
                        <a:spcBef>
                          <a:spcPts val="0"/>
                        </a:spcBef>
                        <a:spcAft>
                          <a:spcPts val="0"/>
                        </a:spcAft>
                      </a:pPr>
                      <a:r>
                        <a:rPr lang="pl-PL" sz="1100" b="1" dirty="0">
                          <a:solidFill>
                            <a:schemeClr val="bg1"/>
                          </a:solidFill>
                        </a:rPr>
                        <a:t/>
                      </a:r>
                      <a:br>
                        <a:rPr lang="pl-PL" sz="1100" b="1" dirty="0">
                          <a:solidFill>
                            <a:schemeClr val="bg1"/>
                          </a:solidFill>
                        </a:rPr>
                      </a:br>
                      <a:r>
                        <a:rPr lang="pl-PL" sz="1100" b="1" u="none" strike="noStrike" dirty="0">
                          <a:solidFill>
                            <a:schemeClr val="bg1"/>
                          </a:solidFill>
                        </a:rPr>
                        <a:t>Zastosowanie</a:t>
                      </a:r>
                      <a:endParaRPr lang="pl-PL" sz="1100" b="1" dirty="0">
                        <a:solidFill>
                          <a:schemeClr val="bg1"/>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a:gsLst>
                        <a:gs pos="0">
                          <a:schemeClr val="tx1">
                            <a:lumMod val="50000"/>
                          </a:schemeClr>
                        </a:gs>
                        <a:gs pos="53000">
                          <a:srgbClr val="D4DEFF"/>
                        </a:gs>
                        <a:gs pos="83000">
                          <a:srgbClr val="D4DEFF"/>
                        </a:gs>
                        <a:gs pos="100000">
                          <a:srgbClr val="96AB94"/>
                        </a:gs>
                      </a:gsLst>
                      <a:lin ang="5400000" scaled="0"/>
                    </a:gradFill>
                  </a:tcPr>
                </a:tc>
              </a:tr>
              <a:tr h="319456">
                <a:tc>
                  <a:txBody>
                    <a:bodyPr/>
                    <a:lstStyle/>
                    <a:p>
                      <a:pPr algn="ctr" rtl="0" fontAlgn="t">
                        <a:spcBef>
                          <a:spcPts val="0"/>
                        </a:spcBef>
                        <a:spcAft>
                          <a:spcPts val="0"/>
                        </a:spcAft>
                      </a:pPr>
                      <a:r>
                        <a:rPr lang="pl-PL" sz="1100" b="1" u="none" strike="noStrike" baseline="30000" dirty="0">
                          <a:solidFill>
                            <a:srgbClr val="51732F"/>
                          </a:solidFill>
                        </a:rPr>
                        <a:t>99m</a:t>
                      </a:r>
                      <a:r>
                        <a:rPr lang="pl-PL" sz="1100" b="1" u="none" strike="noStrike" dirty="0">
                          <a:solidFill>
                            <a:srgbClr val="51732F"/>
                          </a:solidFill>
                        </a:rPr>
                        <a:t>Tc-Sestamibi</a:t>
                      </a:r>
                      <a:endParaRPr lang="pl-PL" sz="1100" b="1" dirty="0">
                        <a:solidFill>
                          <a:srgbClr val="51732F"/>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92D050"/>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err="1">
                          <a:solidFill>
                            <a:srgbClr val="51732F"/>
                          </a:solidFill>
                        </a:rPr>
                        <a:t>Cardiolite</a:t>
                      </a:r>
                      <a:r>
                        <a:rPr lang="pl-PL" sz="1100" b="1" u="none" strike="noStrike" baseline="30000" dirty="0">
                          <a:solidFill>
                            <a:srgbClr val="51732F"/>
                          </a:solidFill>
                        </a:rPr>
                        <a:t>®</a:t>
                      </a:r>
                      <a:endParaRPr lang="pl-PL" sz="1100" b="1" dirty="0">
                        <a:solidFill>
                          <a:srgbClr val="51732F"/>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92D050"/>
                        </a:gs>
                        <a:gs pos="50000">
                          <a:schemeClr val="tx1">
                            <a:shade val="67500"/>
                            <a:satMod val="115000"/>
                          </a:schemeClr>
                        </a:gs>
                        <a:gs pos="100000">
                          <a:schemeClr val="tx1">
                            <a:shade val="100000"/>
                            <a:satMod val="115000"/>
                          </a:schemeClr>
                        </a:gs>
                      </a:gsLst>
                      <a:lin ang="5400000" scaled="1"/>
                      <a:tileRect/>
                    </a:gradFill>
                  </a:tcPr>
                </a:tc>
                <a:tc rowSpan="3">
                  <a:txBody>
                    <a:bodyPr/>
                    <a:lstStyle/>
                    <a:p>
                      <a:pPr algn="ctr" rtl="0" fontAlgn="t">
                        <a:spcBef>
                          <a:spcPts val="0"/>
                        </a:spcBef>
                        <a:spcAft>
                          <a:spcPts val="0"/>
                        </a:spcAft>
                      </a:pPr>
                      <a:r>
                        <a:rPr lang="pl-PL" sz="1100" b="1" u="none" strike="noStrike" dirty="0" smtClean="0">
                          <a:solidFill>
                            <a:srgbClr val="51732F"/>
                          </a:solidFill>
                        </a:rPr>
                        <a:t>perfuzja </a:t>
                      </a:r>
                      <a:r>
                        <a:rPr lang="pl-PL" sz="1100" b="1" u="none" strike="noStrike" dirty="0">
                          <a:solidFill>
                            <a:srgbClr val="51732F"/>
                          </a:solidFill>
                        </a:rPr>
                        <a:t>mięśnia sercowego</a:t>
                      </a:r>
                      <a:endParaRPr lang="pl-PL" sz="1100" b="1" dirty="0">
                        <a:solidFill>
                          <a:srgbClr val="51732F"/>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92D050"/>
                        </a:gs>
                        <a:gs pos="50000">
                          <a:schemeClr val="tx1">
                            <a:shade val="67500"/>
                            <a:satMod val="115000"/>
                          </a:schemeClr>
                        </a:gs>
                        <a:gs pos="100000">
                          <a:schemeClr val="tx1">
                            <a:shade val="100000"/>
                            <a:satMod val="115000"/>
                          </a:schemeClr>
                        </a:gs>
                      </a:gsLst>
                      <a:lin ang="5400000" scaled="1"/>
                      <a:tileRect/>
                    </a:gradFill>
                  </a:tcPr>
                </a:tc>
              </a:tr>
              <a:tr h="348498">
                <a:tc>
                  <a:txBody>
                    <a:bodyPr/>
                    <a:lstStyle/>
                    <a:p>
                      <a:pPr algn="ctr" rtl="0" fontAlgn="t">
                        <a:spcBef>
                          <a:spcPts val="0"/>
                        </a:spcBef>
                        <a:spcAft>
                          <a:spcPts val="0"/>
                        </a:spcAft>
                      </a:pPr>
                      <a:r>
                        <a:rPr lang="pl-PL" sz="1100" b="1" u="none" strike="noStrike" baseline="30000" dirty="0">
                          <a:solidFill>
                            <a:srgbClr val="51732F"/>
                          </a:solidFill>
                        </a:rPr>
                        <a:t>99m</a:t>
                      </a:r>
                      <a:r>
                        <a:rPr lang="pl-PL" sz="1100" b="1" u="none" strike="noStrike" dirty="0">
                          <a:solidFill>
                            <a:srgbClr val="51732F"/>
                          </a:solidFill>
                        </a:rPr>
                        <a:t>Tc-Tetrofosmin</a:t>
                      </a:r>
                      <a:endParaRPr lang="pl-PL" sz="1100" b="1" dirty="0">
                        <a:solidFill>
                          <a:srgbClr val="51732F"/>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92D050"/>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err="1">
                          <a:solidFill>
                            <a:srgbClr val="51732F"/>
                          </a:solidFill>
                        </a:rPr>
                        <a:t>MyoviewR</a:t>
                      </a:r>
                      <a:r>
                        <a:rPr lang="pl-PL" sz="1100" b="1" u="none" strike="noStrike" baseline="30000" dirty="0">
                          <a:solidFill>
                            <a:srgbClr val="51732F"/>
                          </a:solidFill>
                        </a:rPr>
                        <a:t>®</a:t>
                      </a:r>
                      <a:endParaRPr lang="pl-PL" sz="1100" b="1" dirty="0">
                        <a:solidFill>
                          <a:srgbClr val="51732F"/>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92D050"/>
                        </a:gs>
                        <a:gs pos="50000">
                          <a:schemeClr val="tx1">
                            <a:shade val="67500"/>
                            <a:satMod val="115000"/>
                          </a:schemeClr>
                        </a:gs>
                        <a:gs pos="100000">
                          <a:schemeClr val="tx1">
                            <a:shade val="100000"/>
                            <a:satMod val="115000"/>
                          </a:schemeClr>
                        </a:gs>
                      </a:gsLst>
                      <a:lin ang="5400000" scaled="1"/>
                      <a:tileRect/>
                    </a:gradFill>
                  </a:tcPr>
                </a:tc>
                <a:tc vMerge="1">
                  <a:txBody>
                    <a:bodyPr/>
                    <a:lstStyle/>
                    <a:p>
                      <a:endParaRPr lang="pl-PL"/>
                    </a:p>
                  </a:txBody>
                  <a:tcPr/>
                </a:tc>
              </a:tr>
              <a:tr h="348498">
                <a:tc>
                  <a:txBody>
                    <a:bodyPr/>
                    <a:lstStyle/>
                    <a:p>
                      <a:pPr algn="ctr" rtl="0" fontAlgn="t">
                        <a:spcBef>
                          <a:spcPts val="0"/>
                        </a:spcBef>
                        <a:spcAft>
                          <a:spcPts val="0"/>
                        </a:spcAft>
                      </a:pPr>
                      <a:r>
                        <a:rPr lang="pl-PL" sz="1100" b="1" u="none" strike="noStrike" baseline="30000" dirty="0">
                          <a:solidFill>
                            <a:srgbClr val="51732F"/>
                          </a:solidFill>
                        </a:rPr>
                        <a:t>99m</a:t>
                      </a:r>
                      <a:r>
                        <a:rPr lang="pl-PL" sz="1100" b="1" u="none" strike="noStrike" dirty="0">
                          <a:solidFill>
                            <a:srgbClr val="51732F"/>
                          </a:solidFill>
                        </a:rPr>
                        <a:t>Tc-Teboroxime</a:t>
                      </a:r>
                      <a:endParaRPr lang="pl-PL" sz="1100" b="1" dirty="0">
                        <a:solidFill>
                          <a:srgbClr val="51732F"/>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92D050"/>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err="1">
                          <a:solidFill>
                            <a:srgbClr val="51732F"/>
                          </a:solidFill>
                        </a:rPr>
                        <a:t>Cardiotec</a:t>
                      </a:r>
                      <a:r>
                        <a:rPr lang="pl-PL" sz="1100" b="1" u="none" strike="noStrike" baseline="30000" dirty="0">
                          <a:solidFill>
                            <a:srgbClr val="51732F"/>
                          </a:solidFill>
                        </a:rPr>
                        <a:t>®</a:t>
                      </a:r>
                      <a:endParaRPr lang="pl-PL" sz="1100" b="1" dirty="0">
                        <a:solidFill>
                          <a:srgbClr val="51732F"/>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92D050"/>
                        </a:gs>
                        <a:gs pos="50000">
                          <a:schemeClr val="tx1">
                            <a:shade val="67500"/>
                            <a:satMod val="115000"/>
                          </a:schemeClr>
                        </a:gs>
                        <a:gs pos="100000">
                          <a:schemeClr val="tx1">
                            <a:shade val="100000"/>
                            <a:satMod val="115000"/>
                          </a:schemeClr>
                        </a:gs>
                      </a:gsLst>
                      <a:lin ang="5400000" scaled="1"/>
                      <a:tileRect/>
                    </a:gradFill>
                  </a:tcPr>
                </a:tc>
                <a:tc vMerge="1">
                  <a:txBody>
                    <a:bodyPr/>
                    <a:lstStyle/>
                    <a:p>
                      <a:endParaRPr lang="pl-PL"/>
                    </a:p>
                  </a:txBody>
                  <a:tcPr/>
                </a:tc>
              </a:tr>
              <a:tr h="445304">
                <a:tc>
                  <a:txBody>
                    <a:bodyPr/>
                    <a:lstStyle/>
                    <a:p>
                      <a:pPr algn="ctr" rtl="0" fontAlgn="t">
                        <a:spcBef>
                          <a:spcPts val="0"/>
                        </a:spcBef>
                        <a:spcAft>
                          <a:spcPts val="0"/>
                        </a:spcAft>
                      </a:pPr>
                      <a:r>
                        <a:rPr lang="pl-PL" sz="1100" b="1" u="none" strike="noStrike" baseline="30000" dirty="0">
                          <a:solidFill>
                            <a:srgbClr val="DBBC03"/>
                          </a:solidFill>
                        </a:rPr>
                        <a:t>99m</a:t>
                      </a:r>
                      <a:r>
                        <a:rPr lang="pl-PL" sz="1100" b="1" u="none" strike="noStrike" dirty="0">
                          <a:solidFill>
                            <a:srgbClr val="DBBC03"/>
                          </a:solidFill>
                        </a:rPr>
                        <a:t>Tc-Pentetate (DTPA)</a:t>
                      </a:r>
                      <a:endParaRPr lang="pl-PL" sz="1100" b="1" dirty="0">
                        <a:solidFill>
                          <a:srgbClr val="DBBC03"/>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FFFF00"/>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err="1">
                          <a:solidFill>
                            <a:srgbClr val="DBBC03"/>
                          </a:solidFill>
                        </a:rPr>
                        <a:t>Technescan</a:t>
                      </a:r>
                      <a:r>
                        <a:rPr lang="pl-PL" sz="1100" b="1" u="none" strike="noStrike" baseline="30000" dirty="0">
                          <a:solidFill>
                            <a:srgbClr val="DBBC03"/>
                          </a:solidFill>
                        </a:rPr>
                        <a:t>®</a:t>
                      </a:r>
                      <a:endParaRPr lang="pl-PL" sz="1100" b="1" dirty="0">
                        <a:solidFill>
                          <a:srgbClr val="DBBC03"/>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FFFF00"/>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a:solidFill>
                            <a:srgbClr val="DBBC03"/>
                          </a:solidFill>
                        </a:rPr>
                        <a:t>niewydolność nerek</a:t>
                      </a:r>
                      <a:endParaRPr lang="pl-PL" sz="1100" b="1" dirty="0">
                        <a:solidFill>
                          <a:srgbClr val="DBBC03"/>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FFFF00"/>
                        </a:gs>
                        <a:gs pos="50000">
                          <a:schemeClr val="tx1">
                            <a:shade val="67500"/>
                            <a:satMod val="115000"/>
                          </a:schemeClr>
                        </a:gs>
                        <a:gs pos="100000">
                          <a:schemeClr val="tx1">
                            <a:shade val="100000"/>
                            <a:satMod val="115000"/>
                          </a:schemeClr>
                        </a:gs>
                      </a:gsLst>
                      <a:lin ang="5400000" scaled="1"/>
                      <a:tileRect/>
                    </a:gradFill>
                  </a:tcPr>
                </a:tc>
              </a:tr>
              <a:tr h="404373">
                <a:tc>
                  <a:txBody>
                    <a:bodyPr/>
                    <a:lstStyle/>
                    <a:p>
                      <a:pPr algn="ctr" rtl="0" fontAlgn="t">
                        <a:spcBef>
                          <a:spcPts val="0"/>
                        </a:spcBef>
                        <a:spcAft>
                          <a:spcPts val="0"/>
                        </a:spcAft>
                      </a:pPr>
                      <a:r>
                        <a:rPr lang="pl-PL" sz="1100" b="1" u="none" strike="noStrike" baseline="30000" dirty="0">
                          <a:solidFill>
                            <a:srgbClr val="F07B06"/>
                          </a:solidFill>
                        </a:rPr>
                        <a:t>99m</a:t>
                      </a:r>
                      <a:r>
                        <a:rPr lang="pl-PL" sz="1100" b="1" u="none" strike="noStrike" dirty="0">
                          <a:solidFill>
                            <a:srgbClr val="F07B06"/>
                          </a:solidFill>
                        </a:rPr>
                        <a:t>Tc-Bicisate (EDC)</a:t>
                      </a:r>
                      <a:endParaRPr lang="pl-PL" sz="1100" b="1" dirty="0">
                        <a:solidFill>
                          <a:srgbClr val="F07B06"/>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F2960E"/>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err="1">
                          <a:solidFill>
                            <a:srgbClr val="F07B06"/>
                          </a:solidFill>
                        </a:rPr>
                        <a:t>Neurolite</a:t>
                      </a:r>
                      <a:r>
                        <a:rPr lang="pl-PL" sz="1100" b="1" u="none" strike="noStrike" baseline="30000" dirty="0">
                          <a:solidFill>
                            <a:srgbClr val="F07B06"/>
                          </a:solidFill>
                        </a:rPr>
                        <a:t>®</a:t>
                      </a:r>
                      <a:endParaRPr lang="pl-PL" sz="1100" b="1" dirty="0">
                        <a:solidFill>
                          <a:srgbClr val="F07B06"/>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F2960E"/>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a:solidFill>
                            <a:srgbClr val="F07B06"/>
                          </a:solidFill>
                        </a:rPr>
                        <a:t>perfuzja mózgowa</a:t>
                      </a:r>
                      <a:endParaRPr lang="pl-PL" sz="1100" b="1" dirty="0">
                        <a:solidFill>
                          <a:srgbClr val="F07B06"/>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F2960E"/>
                        </a:gs>
                        <a:gs pos="50000">
                          <a:schemeClr val="tx1">
                            <a:shade val="67500"/>
                            <a:satMod val="115000"/>
                          </a:schemeClr>
                        </a:gs>
                        <a:gs pos="100000">
                          <a:schemeClr val="tx1">
                            <a:shade val="100000"/>
                            <a:satMod val="115000"/>
                          </a:schemeClr>
                        </a:gs>
                      </a:gsLst>
                      <a:lin ang="5400000" scaled="1"/>
                      <a:tileRect/>
                    </a:gradFill>
                  </a:tcPr>
                </a:tc>
              </a:tr>
              <a:tr h="404373">
                <a:tc>
                  <a:txBody>
                    <a:bodyPr/>
                    <a:lstStyle/>
                    <a:p>
                      <a:pPr algn="ctr" rtl="0" fontAlgn="t">
                        <a:spcBef>
                          <a:spcPts val="0"/>
                        </a:spcBef>
                        <a:spcAft>
                          <a:spcPts val="0"/>
                        </a:spcAft>
                      </a:pPr>
                      <a:r>
                        <a:rPr lang="pl-PL" sz="1100" b="1" u="none" strike="noStrike" baseline="30000" dirty="0">
                          <a:solidFill>
                            <a:srgbClr val="DE1500"/>
                          </a:solidFill>
                        </a:rPr>
                        <a:t>99m</a:t>
                      </a:r>
                      <a:r>
                        <a:rPr lang="pl-PL" sz="1100" b="1" u="none" strike="noStrike" dirty="0">
                          <a:solidFill>
                            <a:srgbClr val="DE1500"/>
                          </a:solidFill>
                        </a:rPr>
                        <a:t>Tc-MDP</a:t>
                      </a:r>
                      <a:endParaRPr lang="pl-PL" sz="1100" b="1" dirty="0">
                        <a:solidFill>
                          <a:srgbClr val="DE1500"/>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F04010"/>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err="1">
                          <a:solidFill>
                            <a:srgbClr val="DE1500"/>
                          </a:solidFill>
                        </a:rPr>
                        <a:t>Medronate</a:t>
                      </a:r>
                      <a:r>
                        <a:rPr lang="pl-PL" sz="1100" b="1" u="none" strike="noStrike" baseline="30000" dirty="0">
                          <a:solidFill>
                            <a:srgbClr val="DE1500"/>
                          </a:solidFill>
                        </a:rPr>
                        <a:t>®</a:t>
                      </a:r>
                      <a:endParaRPr lang="pl-PL" sz="1100" b="1" dirty="0">
                        <a:solidFill>
                          <a:srgbClr val="DE1500"/>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F04010"/>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a:solidFill>
                            <a:srgbClr val="DE1500"/>
                          </a:solidFill>
                        </a:rPr>
                        <a:t>scyntygrafia szkieletowa</a:t>
                      </a:r>
                      <a:endParaRPr lang="pl-PL" sz="1100" b="1" dirty="0">
                        <a:solidFill>
                          <a:srgbClr val="DE1500"/>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F04010"/>
                        </a:gs>
                        <a:gs pos="50000">
                          <a:schemeClr val="tx1">
                            <a:shade val="67500"/>
                            <a:satMod val="115000"/>
                          </a:schemeClr>
                        </a:gs>
                        <a:gs pos="100000">
                          <a:schemeClr val="tx1">
                            <a:shade val="100000"/>
                            <a:satMod val="115000"/>
                          </a:schemeClr>
                        </a:gs>
                      </a:gsLst>
                      <a:lin ang="5400000" scaled="1"/>
                      <a:tileRect/>
                    </a:gradFill>
                  </a:tcPr>
                </a:tc>
              </a:tr>
              <a:tr h="271054">
                <a:tc>
                  <a:txBody>
                    <a:bodyPr/>
                    <a:lstStyle/>
                    <a:p>
                      <a:pPr algn="ctr" rtl="0" fontAlgn="t">
                        <a:spcBef>
                          <a:spcPts val="0"/>
                        </a:spcBef>
                        <a:spcAft>
                          <a:spcPts val="0"/>
                        </a:spcAft>
                      </a:pPr>
                      <a:r>
                        <a:rPr lang="pl-PL" sz="1100" b="1" u="none" strike="noStrike" baseline="30000" dirty="0">
                          <a:solidFill>
                            <a:srgbClr val="D60093"/>
                          </a:solidFill>
                        </a:rPr>
                        <a:t>99m</a:t>
                      </a:r>
                      <a:r>
                        <a:rPr lang="pl-PL" sz="1100" b="1" u="none" strike="noStrike" dirty="0">
                          <a:solidFill>
                            <a:srgbClr val="D60093"/>
                          </a:solidFill>
                        </a:rPr>
                        <a:t>Tc-Depreotide</a:t>
                      </a:r>
                      <a:endParaRPr lang="pl-PL" sz="1100" b="1" dirty="0">
                        <a:solidFill>
                          <a:srgbClr val="D60093"/>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ED4DA1"/>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err="1">
                          <a:solidFill>
                            <a:srgbClr val="D60093"/>
                          </a:solidFill>
                        </a:rPr>
                        <a:t>Neo</a:t>
                      </a:r>
                      <a:r>
                        <a:rPr lang="pl-PL" sz="1100" b="1" u="none" strike="noStrike" dirty="0">
                          <a:solidFill>
                            <a:srgbClr val="D60093"/>
                          </a:solidFill>
                        </a:rPr>
                        <a:t> </a:t>
                      </a:r>
                      <a:r>
                        <a:rPr lang="pl-PL" sz="1100" b="1" u="none" strike="noStrike" dirty="0" err="1">
                          <a:solidFill>
                            <a:srgbClr val="D60093"/>
                          </a:solidFill>
                        </a:rPr>
                        <a:t>Tect</a:t>
                      </a:r>
                      <a:r>
                        <a:rPr lang="pl-PL" sz="1100" b="1" u="none" strike="noStrike" baseline="30000" dirty="0">
                          <a:solidFill>
                            <a:srgbClr val="D60093"/>
                          </a:solidFill>
                        </a:rPr>
                        <a:t>®</a:t>
                      </a:r>
                      <a:endParaRPr lang="pl-PL" sz="1100" b="1" dirty="0">
                        <a:solidFill>
                          <a:srgbClr val="D60093"/>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ED4DA1"/>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a:solidFill>
                            <a:srgbClr val="D60093"/>
                          </a:solidFill>
                        </a:rPr>
                        <a:t>zmiany w płucach</a:t>
                      </a:r>
                      <a:endParaRPr lang="pl-PL" sz="1100" b="1" dirty="0">
                        <a:solidFill>
                          <a:srgbClr val="D60093"/>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ED4DA1"/>
                        </a:gs>
                        <a:gs pos="50000">
                          <a:schemeClr val="tx1">
                            <a:shade val="67500"/>
                            <a:satMod val="115000"/>
                          </a:schemeClr>
                        </a:gs>
                        <a:gs pos="100000">
                          <a:schemeClr val="tx1">
                            <a:shade val="100000"/>
                            <a:satMod val="115000"/>
                          </a:schemeClr>
                        </a:gs>
                      </a:gsLst>
                      <a:lin ang="5400000" scaled="1"/>
                      <a:tileRect/>
                    </a:gradFill>
                  </a:tcPr>
                </a:tc>
              </a:tr>
              <a:tr h="271054">
                <a:tc>
                  <a:txBody>
                    <a:bodyPr/>
                    <a:lstStyle/>
                    <a:p>
                      <a:pPr algn="ctr" rtl="0" fontAlgn="t">
                        <a:spcBef>
                          <a:spcPts val="0"/>
                        </a:spcBef>
                        <a:spcAft>
                          <a:spcPts val="0"/>
                        </a:spcAft>
                      </a:pPr>
                      <a:r>
                        <a:rPr lang="pl-PL" sz="1100" b="1" u="none" strike="noStrike" baseline="30000" dirty="0">
                          <a:solidFill>
                            <a:srgbClr val="800080"/>
                          </a:solidFill>
                        </a:rPr>
                        <a:t>99m</a:t>
                      </a:r>
                      <a:r>
                        <a:rPr lang="pl-PL" sz="1100" b="1" u="none" strike="noStrike" dirty="0">
                          <a:solidFill>
                            <a:srgbClr val="800080"/>
                          </a:solidFill>
                        </a:rPr>
                        <a:t>Tc- </a:t>
                      </a:r>
                      <a:r>
                        <a:rPr lang="pl-PL" sz="1100" b="1" u="none" strike="noStrike" dirty="0" err="1">
                          <a:solidFill>
                            <a:srgbClr val="800080"/>
                          </a:solidFill>
                        </a:rPr>
                        <a:t>Arcitumumab</a:t>
                      </a:r>
                      <a:endParaRPr lang="pl-PL" sz="1100" b="1" dirty="0">
                        <a:solidFill>
                          <a:srgbClr val="800080"/>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7030A0"/>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err="1">
                          <a:solidFill>
                            <a:srgbClr val="800080"/>
                          </a:solidFill>
                        </a:rPr>
                        <a:t>CEA-Scan</a:t>
                      </a:r>
                      <a:r>
                        <a:rPr lang="pl-PL" sz="1100" b="1" u="none" strike="noStrike" baseline="30000" dirty="0">
                          <a:solidFill>
                            <a:srgbClr val="800080"/>
                          </a:solidFill>
                        </a:rPr>
                        <a:t>®</a:t>
                      </a:r>
                      <a:endParaRPr lang="pl-PL" sz="1100" b="1" dirty="0">
                        <a:solidFill>
                          <a:srgbClr val="800080"/>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7030A0"/>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a:solidFill>
                            <a:srgbClr val="800080"/>
                          </a:solidFill>
                        </a:rPr>
                        <a:t>rak jelita grubego</a:t>
                      </a:r>
                      <a:endParaRPr lang="pl-PL" sz="1100" b="1" dirty="0">
                        <a:solidFill>
                          <a:srgbClr val="800080"/>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7030A0"/>
                        </a:gs>
                        <a:gs pos="50000">
                          <a:schemeClr val="tx1">
                            <a:shade val="67500"/>
                            <a:satMod val="115000"/>
                          </a:schemeClr>
                        </a:gs>
                        <a:gs pos="100000">
                          <a:schemeClr val="tx1">
                            <a:shade val="100000"/>
                            <a:satMod val="115000"/>
                          </a:schemeClr>
                        </a:gs>
                      </a:gsLst>
                      <a:lin ang="5400000" scaled="1"/>
                      <a:tileRect/>
                    </a:gradFill>
                  </a:tcPr>
                </a:tc>
              </a:tr>
              <a:tr h="425941">
                <a:tc>
                  <a:txBody>
                    <a:bodyPr/>
                    <a:lstStyle/>
                    <a:p>
                      <a:pPr algn="ctr" rtl="0" fontAlgn="t">
                        <a:spcBef>
                          <a:spcPts val="0"/>
                        </a:spcBef>
                        <a:spcAft>
                          <a:spcPts val="0"/>
                        </a:spcAft>
                      </a:pPr>
                      <a:r>
                        <a:rPr lang="pl-PL" sz="1100" b="1" u="none" strike="noStrike" baseline="30000" dirty="0">
                          <a:solidFill>
                            <a:srgbClr val="000066"/>
                          </a:solidFill>
                        </a:rPr>
                        <a:t>111</a:t>
                      </a:r>
                      <a:r>
                        <a:rPr lang="pl-PL" sz="1100" b="1" u="none" strike="noStrike" dirty="0">
                          <a:solidFill>
                            <a:srgbClr val="000066"/>
                          </a:solidFill>
                        </a:rPr>
                        <a:t>In-Oxyquinoline</a:t>
                      </a:r>
                      <a:endParaRPr lang="pl-PL" sz="1100" b="1" dirty="0">
                        <a:solidFill>
                          <a:srgbClr val="000066"/>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002060"/>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a:solidFill>
                            <a:srgbClr val="000066"/>
                          </a:solidFill>
                        </a:rPr>
                        <a:t>Indium-111 </a:t>
                      </a:r>
                      <a:r>
                        <a:rPr lang="pl-PL" sz="1100" b="1" u="none" strike="noStrike" dirty="0" err="1">
                          <a:solidFill>
                            <a:srgbClr val="000066"/>
                          </a:solidFill>
                        </a:rPr>
                        <a:t>oxine</a:t>
                      </a:r>
                      <a:r>
                        <a:rPr lang="pl-PL" sz="1100" b="1" u="none" strike="noStrike" baseline="30000" dirty="0">
                          <a:solidFill>
                            <a:srgbClr val="000066"/>
                          </a:solidFill>
                        </a:rPr>
                        <a:t>®</a:t>
                      </a:r>
                      <a:endParaRPr lang="pl-PL" sz="1100" b="1" dirty="0">
                        <a:solidFill>
                          <a:srgbClr val="000066"/>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002060"/>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a:solidFill>
                            <a:srgbClr val="000066"/>
                          </a:solidFill>
                        </a:rPr>
                        <a:t>scyntygrafia leukocytów</a:t>
                      </a:r>
                      <a:endParaRPr lang="pl-PL" sz="1100" b="1" dirty="0">
                        <a:solidFill>
                          <a:srgbClr val="000066"/>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002060"/>
                        </a:gs>
                        <a:gs pos="50000">
                          <a:schemeClr val="tx1">
                            <a:shade val="67500"/>
                            <a:satMod val="115000"/>
                          </a:schemeClr>
                        </a:gs>
                        <a:gs pos="100000">
                          <a:schemeClr val="tx1">
                            <a:shade val="100000"/>
                            <a:satMod val="115000"/>
                          </a:schemeClr>
                        </a:gs>
                      </a:gsLst>
                      <a:lin ang="5400000" scaled="1"/>
                      <a:tileRect/>
                    </a:gradFill>
                  </a:tcPr>
                </a:tc>
              </a:tr>
              <a:tr h="406580">
                <a:tc>
                  <a:txBody>
                    <a:bodyPr/>
                    <a:lstStyle/>
                    <a:p>
                      <a:pPr algn="ctr" rtl="0" fontAlgn="t">
                        <a:spcBef>
                          <a:spcPts val="0"/>
                        </a:spcBef>
                        <a:spcAft>
                          <a:spcPts val="0"/>
                        </a:spcAft>
                      </a:pPr>
                      <a:r>
                        <a:rPr lang="pl-PL" sz="1100" b="1" u="none" strike="noStrike" baseline="30000" dirty="0">
                          <a:solidFill>
                            <a:srgbClr val="0070BC"/>
                          </a:solidFill>
                        </a:rPr>
                        <a:t>111</a:t>
                      </a:r>
                      <a:r>
                        <a:rPr lang="pl-PL" sz="1100" b="1" u="none" strike="noStrike" dirty="0">
                          <a:solidFill>
                            <a:srgbClr val="0070BC"/>
                          </a:solidFill>
                        </a:rPr>
                        <a:t>In-Pentetreotide</a:t>
                      </a:r>
                      <a:endParaRPr lang="pl-PL" sz="1100" b="1" dirty="0">
                        <a:solidFill>
                          <a:srgbClr val="0070BC"/>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0099FF"/>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err="1">
                          <a:solidFill>
                            <a:srgbClr val="0070BC"/>
                          </a:solidFill>
                        </a:rPr>
                        <a:t>Octreoscan</a:t>
                      </a:r>
                      <a:r>
                        <a:rPr lang="pl-PL" sz="1100" b="1" u="none" strike="noStrike" baseline="30000" dirty="0">
                          <a:solidFill>
                            <a:srgbClr val="0070BC"/>
                          </a:solidFill>
                        </a:rPr>
                        <a:t>®</a:t>
                      </a:r>
                      <a:endParaRPr lang="pl-PL" sz="1100" b="1" dirty="0">
                        <a:solidFill>
                          <a:srgbClr val="0070BC"/>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0099FF"/>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a:solidFill>
                            <a:srgbClr val="0070BC"/>
                          </a:solidFill>
                        </a:rPr>
                        <a:t>guzy </a:t>
                      </a:r>
                      <a:r>
                        <a:rPr lang="pl-PL" sz="1100" b="1" u="none" strike="noStrike" dirty="0" err="1">
                          <a:solidFill>
                            <a:srgbClr val="0070BC"/>
                          </a:solidFill>
                        </a:rPr>
                        <a:t>neuroendokrynowe</a:t>
                      </a:r>
                      <a:endParaRPr lang="pl-PL" sz="1100" b="1" dirty="0">
                        <a:solidFill>
                          <a:srgbClr val="0070BC"/>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0099FF"/>
                        </a:gs>
                        <a:gs pos="50000">
                          <a:schemeClr val="tx1">
                            <a:shade val="67500"/>
                            <a:satMod val="115000"/>
                          </a:schemeClr>
                        </a:gs>
                        <a:gs pos="100000">
                          <a:schemeClr val="tx1">
                            <a:shade val="100000"/>
                            <a:satMod val="115000"/>
                          </a:schemeClr>
                        </a:gs>
                      </a:gsLst>
                      <a:lin ang="5400000" scaled="1"/>
                      <a:tileRect/>
                    </a:gradFill>
                  </a:tcPr>
                </a:tc>
              </a:tr>
              <a:tr h="491273">
                <a:tc>
                  <a:txBody>
                    <a:bodyPr/>
                    <a:lstStyle/>
                    <a:p>
                      <a:pPr algn="ctr" rtl="0" fontAlgn="t">
                        <a:spcBef>
                          <a:spcPts val="0"/>
                        </a:spcBef>
                        <a:spcAft>
                          <a:spcPts val="0"/>
                        </a:spcAft>
                      </a:pPr>
                      <a:r>
                        <a:rPr lang="pl-PL" sz="1100" b="1" u="none" strike="noStrike" baseline="30000" dirty="0">
                          <a:solidFill>
                            <a:srgbClr val="007D7A"/>
                          </a:solidFill>
                        </a:rPr>
                        <a:t>111</a:t>
                      </a:r>
                      <a:r>
                        <a:rPr lang="pl-PL" sz="1100" b="1" u="none" strike="noStrike" dirty="0">
                          <a:solidFill>
                            <a:srgbClr val="007D7A"/>
                          </a:solidFill>
                        </a:rPr>
                        <a:t>In-Imciromab </a:t>
                      </a:r>
                      <a:r>
                        <a:rPr lang="pl-PL" sz="1100" b="1" u="none" strike="noStrike" dirty="0" err="1">
                          <a:solidFill>
                            <a:srgbClr val="007D7A"/>
                          </a:solidFill>
                        </a:rPr>
                        <a:t>pntetate</a:t>
                      </a:r>
                      <a:endParaRPr lang="pl-PL" sz="1100" b="1" dirty="0">
                        <a:solidFill>
                          <a:srgbClr val="007D7A"/>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009E8F"/>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err="1">
                          <a:solidFill>
                            <a:srgbClr val="007D7A"/>
                          </a:solidFill>
                        </a:rPr>
                        <a:t>MyoScint</a:t>
                      </a:r>
                      <a:r>
                        <a:rPr lang="pl-PL" sz="1100" b="1" u="none" strike="noStrike" baseline="30000" dirty="0">
                          <a:solidFill>
                            <a:srgbClr val="007D7A"/>
                          </a:solidFill>
                        </a:rPr>
                        <a:t>®</a:t>
                      </a:r>
                      <a:endParaRPr lang="pl-PL" sz="1100" b="1" dirty="0">
                        <a:solidFill>
                          <a:srgbClr val="007D7A"/>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009E8F"/>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a:solidFill>
                            <a:srgbClr val="007D7A"/>
                          </a:solidFill>
                        </a:rPr>
                        <a:t>bóle w klatce piersiowej</a:t>
                      </a:r>
                      <a:endParaRPr lang="pl-PL" sz="1100" b="1" dirty="0">
                        <a:solidFill>
                          <a:srgbClr val="007D7A"/>
                        </a:solidFill>
                      </a:endParaRPr>
                    </a:p>
                  </a:txBody>
                  <a:tcPr marL="54019" marR="54019" marT="27009" marB="27009"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009E8F"/>
                        </a:gs>
                        <a:gs pos="50000">
                          <a:schemeClr val="tx1">
                            <a:shade val="67500"/>
                            <a:satMod val="115000"/>
                          </a:schemeClr>
                        </a:gs>
                        <a:gs pos="100000">
                          <a:schemeClr val="tx1">
                            <a:shade val="100000"/>
                            <a:satMod val="115000"/>
                          </a:schemeClr>
                        </a:gs>
                      </a:gsLst>
                      <a:lin ang="5400000" scaled="1"/>
                      <a:tileRect/>
                    </a:gradFill>
                  </a:tcPr>
                </a:tc>
              </a:tr>
            </a:tbl>
          </a:graphicData>
        </a:graphic>
      </p:graphicFrame>
      <p:sp>
        <p:nvSpPr>
          <p:cNvPr id="1126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6" name="Tabela 5"/>
          <p:cNvGraphicFramePr>
            <a:graphicFrameLocks noGrp="1"/>
          </p:cNvGraphicFramePr>
          <p:nvPr/>
        </p:nvGraphicFramePr>
        <p:xfrm>
          <a:off x="4786314" y="285734"/>
          <a:ext cx="4071966" cy="4648013"/>
        </p:xfrm>
        <a:graphic>
          <a:graphicData uri="http://schemas.openxmlformats.org/drawingml/2006/table">
            <a:tbl>
              <a:tblPr>
                <a:tableStyleId>{69C7853C-536D-4A76-A0AE-DD22124D55A5}</a:tableStyleId>
              </a:tblPr>
              <a:tblGrid>
                <a:gridCol w="1996829"/>
                <a:gridCol w="2075137"/>
              </a:tblGrid>
              <a:tr h="357190">
                <a:tc>
                  <a:txBody>
                    <a:bodyPr/>
                    <a:lstStyle/>
                    <a:p>
                      <a:pPr algn="ctr" rtl="0" fontAlgn="b">
                        <a:spcBef>
                          <a:spcPts val="0"/>
                        </a:spcBef>
                        <a:spcAft>
                          <a:spcPts val="0"/>
                        </a:spcAft>
                      </a:pPr>
                      <a:r>
                        <a:rPr lang="pl-PL" sz="1100" b="1" u="none" strike="noStrike" dirty="0" err="1">
                          <a:solidFill>
                            <a:schemeClr val="bg1"/>
                          </a:solidFill>
                        </a:rPr>
                        <a:t>Radiofarmaceutyk</a:t>
                      </a:r>
                      <a:endParaRPr lang="pl-PL" sz="1100" b="1" dirty="0">
                        <a:solidFill>
                          <a:schemeClr val="bg1"/>
                        </a:solidFill>
                        <a:latin typeface="Georgia" pitchFamily="18" charset="0"/>
                      </a:endParaRPr>
                    </a:p>
                  </a:txBody>
                  <a:tcPr marL="57150" marR="57150" marT="28575" marB="28575" anchor="b">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chemeClr val="tx1">
                            <a:lumMod val="65000"/>
                          </a:schemeClr>
                        </a:gs>
                        <a:gs pos="53000">
                          <a:srgbClr val="D4DEFF"/>
                        </a:gs>
                        <a:gs pos="83000">
                          <a:srgbClr val="D4DEFF"/>
                        </a:gs>
                        <a:gs pos="100000">
                          <a:srgbClr val="96AB94"/>
                        </a:gs>
                      </a:gsLst>
                      <a:lin ang="5400000" scaled="0"/>
                      <a:tileRect/>
                    </a:gradFill>
                  </a:tcPr>
                </a:tc>
                <a:tc>
                  <a:txBody>
                    <a:bodyPr/>
                    <a:lstStyle/>
                    <a:p>
                      <a:pPr algn="ctr" rtl="0" fontAlgn="b">
                        <a:spcBef>
                          <a:spcPts val="0"/>
                        </a:spcBef>
                        <a:spcAft>
                          <a:spcPts val="0"/>
                        </a:spcAft>
                      </a:pPr>
                      <a:r>
                        <a:rPr lang="pl-PL" sz="1100" b="1" u="none" strike="noStrike" dirty="0">
                          <a:solidFill>
                            <a:schemeClr val="bg1"/>
                          </a:solidFill>
                        </a:rPr>
                        <a:t>Nowotwór</a:t>
                      </a:r>
                      <a:endParaRPr lang="pl-PL" sz="1100" b="1" dirty="0">
                        <a:solidFill>
                          <a:schemeClr val="bg1"/>
                        </a:solidFill>
                        <a:latin typeface="Georgia" pitchFamily="18" charset="0"/>
                      </a:endParaRPr>
                    </a:p>
                  </a:txBody>
                  <a:tcPr marL="57150" marR="57150" marT="28575" marB="28575" anchor="b">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chemeClr val="tx1">
                            <a:lumMod val="65000"/>
                          </a:schemeClr>
                        </a:gs>
                        <a:gs pos="53000">
                          <a:srgbClr val="D4DEFF"/>
                        </a:gs>
                        <a:gs pos="83000">
                          <a:srgbClr val="D4DEFF"/>
                        </a:gs>
                        <a:gs pos="100000">
                          <a:srgbClr val="96AB94"/>
                        </a:gs>
                      </a:gsLst>
                      <a:lin ang="5400000" scaled="0"/>
                      <a:tileRect/>
                    </a:gradFill>
                  </a:tcPr>
                </a:tc>
              </a:tr>
              <a:tr h="402654">
                <a:tc>
                  <a:txBody>
                    <a:bodyPr/>
                    <a:lstStyle/>
                    <a:p>
                      <a:pPr algn="ctr" rtl="0" fontAlgn="t">
                        <a:spcBef>
                          <a:spcPts val="0"/>
                        </a:spcBef>
                        <a:spcAft>
                          <a:spcPts val="0"/>
                        </a:spcAft>
                      </a:pPr>
                      <a:r>
                        <a:rPr lang="pl-PL" sz="1100" b="1" u="none" strike="noStrike" baseline="30000" dirty="0">
                          <a:solidFill>
                            <a:srgbClr val="51732F"/>
                          </a:solidFill>
                        </a:rPr>
                        <a:t>99m</a:t>
                      </a:r>
                      <a:r>
                        <a:rPr lang="pl-PL" sz="1100" b="1" u="none" strike="noStrike" dirty="0">
                          <a:solidFill>
                            <a:srgbClr val="51732F"/>
                          </a:solidFill>
                        </a:rPr>
                        <a:t>Tc-tetrofosmina,  </a:t>
                      </a:r>
                      <a:r>
                        <a:rPr lang="pl-PL" sz="1100" b="1" u="none" strike="noStrike" baseline="30000" dirty="0">
                          <a:solidFill>
                            <a:srgbClr val="51732F"/>
                          </a:solidFill>
                        </a:rPr>
                        <a:t>201</a:t>
                      </a:r>
                      <a:r>
                        <a:rPr lang="pl-PL" sz="1100" b="1" u="none" strike="noStrike" dirty="0">
                          <a:solidFill>
                            <a:srgbClr val="51732F"/>
                          </a:solidFill>
                        </a:rPr>
                        <a:t>Tl, cytrynian galu </a:t>
                      </a:r>
                      <a:r>
                        <a:rPr lang="pl-PL" sz="1100" b="1" u="none" strike="noStrike" baseline="30000" dirty="0">
                          <a:solidFill>
                            <a:srgbClr val="51732F"/>
                          </a:solidFill>
                        </a:rPr>
                        <a:t>67</a:t>
                      </a:r>
                      <a:r>
                        <a:rPr lang="pl-PL" sz="1100" b="1" u="none" strike="noStrike" dirty="0">
                          <a:solidFill>
                            <a:srgbClr val="51732F"/>
                          </a:solidFill>
                        </a:rPr>
                        <a:t>Ga,</a:t>
                      </a:r>
                      <a:endParaRPr lang="pl-PL" sz="1100" b="1" dirty="0">
                        <a:solidFill>
                          <a:srgbClr val="51732F"/>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a:gsLst>
                        <a:gs pos="0">
                          <a:srgbClr val="99CC00"/>
                        </a:gs>
                        <a:gs pos="50000">
                          <a:schemeClr val="tx1">
                            <a:shade val="67500"/>
                            <a:satMod val="115000"/>
                          </a:schemeClr>
                        </a:gs>
                        <a:gs pos="100000">
                          <a:schemeClr val="tx1">
                            <a:shade val="100000"/>
                            <a:satMod val="115000"/>
                          </a:schemeClr>
                        </a:gs>
                      </a:gsLst>
                      <a:lin ang="5400000" scaled="1"/>
                    </a:gradFill>
                  </a:tcPr>
                </a:tc>
                <a:tc>
                  <a:txBody>
                    <a:bodyPr/>
                    <a:lstStyle/>
                    <a:p>
                      <a:pPr algn="ctr" rtl="0" fontAlgn="t">
                        <a:spcBef>
                          <a:spcPts val="0"/>
                        </a:spcBef>
                        <a:spcAft>
                          <a:spcPts val="0"/>
                        </a:spcAft>
                      </a:pPr>
                      <a:r>
                        <a:rPr lang="pl-PL" sz="1100" b="1" u="none" strike="noStrike" dirty="0" err="1">
                          <a:solidFill>
                            <a:srgbClr val="51732F"/>
                          </a:solidFill>
                        </a:rPr>
                        <a:t>Chłoniaki</a:t>
                      </a:r>
                      <a:r>
                        <a:rPr lang="pl-PL" sz="1100" b="1" u="none" strike="noStrike" dirty="0">
                          <a:solidFill>
                            <a:srgbClr val="51732F"/>
                          </a:solidFill>
                        </a:rPr>
                        <a:t> złośliwe</a:t>
                      </a:r>
                      <a:endParaRPr lang="pl-PL" sz="1100" b="1" dirty="0">
                        <a:solidFill>
                          <a:srgbClr val="51732F"/>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a:gsLst>
                        <a:gs pos="0">
                          <a:srgbClr val="99CC00"/>
                        </a:gs>
                        <a:gs pos="50000">
                          <a:schemeClr val="tx1">
                            <a:shade val="67500"/>
                            <a:satMod val="115000"/>
                          </a:schemeClr>
                        </a:gs>
                        <a:gs pos="100000">
                          <a:schemeClr val="tx1">
                            <a:shade val="100000"/>
                            <a:satMod val="115000"/>
                          </a:schemeClr>
                        </a:gs>
                      </a:gsLst>
                      <a:lin ang="5400000" scaled="1"/>
                    </a:gradFill>
                  </a:tcPr>
                </a:tc>
              </a:tr>
              <a:tr h="273647">
                <a:tc>
                  <a:txBody>
                    <a:bodyPr/>
                    <a:lstStyle/>
                    <a:p>
                      <a:pPr algn="ctr" rtl="0" fontAlgn="t">
                        <a:spcBef>
                          <a:spcPts val="0"/>
                        </a:spcBef>
                        <a:spcAft>
                          <a:spcPts val="0"/>
                        </a:spcAft>
                      </a:pPr>
                      <a:r>
                        <a:rPr lang="pl-PL" sz="1100" b="1" u="none" strike="noStrike" baseline="30000" dirty="0">
                          <a:solidFill>
                            <a:srgbClr val="DBBC03"/>
                          </a:solidFill>
                        </a:rPr>
                        <a:t>123</a:t>
                      </a:r>
                      <a:r>
                        <a:rPr lang="pl-PL" sz="1100" b="1" u="none" strike="noStrike" dirty="0">
                          <a:solidFill>
                            <a:srgbClr val="DBBC03"/>
                          </a:solidFill>
                        </a:rPr>
                        <a:t>J-IBZM</a:t>
                      </a:r>
                      <a:endParaRPr lang="pl-PL" sz="1100" b="1" dirty="0">
                        <a:solidFill>
                          <a:srgbClr val="DBBC03"/>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FFFF00"/>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a:solidFill>
                            <a:srgbClr val="DBBC03"/>
                          </a:solidFill>
                        </a:rPr>
                        <a:t>Czerniak złośliwy</a:t>
                      </a:r>
                      <a:endParaRPr lang="pl-PL" sz="1100" b="1" dirty="0">
                        <a:solidFill>
                          <a:srgbClr val="DBBC03"/>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FFFF00"/>
                        </a:gs>
                        <a:gs pos="50000">
                          <a:schemeClr val="tx1">
                            <a:shade val="67500"/>
                            <a:satMod val="115000"/>
                          </a:schemeClr>
                        </a:gs>
                        <a:gs pos="100000">
                          <a:schemeClr val="tx1">
                            <a:shade val="100000"/>
                            <a:satMod val="115000"/>
                          </a:schemeClr>
                        </a:gs>
                      </a:gsLst>
                      <a:lin ang="5400000" scaled="1"/>
                      <a:tileRect/>
                    </a:gradFill>
                  </a:tcPr>
                </a:tc>
              </a:tr>
              <a:tr h="381545">
                <a:tc>
                  <a:txBody>
                    <a:bodyPr/>
                    <a:lstStyle/>
                    <a:p>
                      <a:pPr algn="ctr" rtl="0" fontAlgn="t">
                        <a:spcBef>
                          <a:spcPts val="0"/>
                        </a:spcBef>
                        <a:spcAft>
                          <a:spcPts val="0"/>
                        </a:spcAft>
                      </a:pPr>
                      <a:r>
                        <a:rPr lang="pl-PL" sz="1100" b="1" u="none" strike="noStrike" baseline="30000" dirty="0">
                          <a:solidFill>
                            <a:srgbClr val="F07B06"/>
                          </a:solidFill>
                        </a:rPr>
                        <a:t>123</a:t>
                      </a:r>
                      <a:r>
                        <a:rPr lang="pl-PL" sz="1100" b="1" u="none" strike="noStrike" dirty="0">
                          <a:solidFill>
                            <a:srgbClr val="F07B06"/>
                          </a:solidFill>
                        </a:rPr>
                        <a:t>J-MIBG, </a:t>
                      </a:r>
                      <a:endParaRPr lang="pl-PL" sz="1100" b="1" dirty="0">
                        <a:solidFill>
                          <a:srgbClr val="F07B06"/>
                        </a:solidFill>
                      </a:endParaRPr>
                    </a:p>
                    <a:p>
                      <a:pPr algn="ctr" rtl="0" fontAlgn="t">
                        <a:spcBef>
                          <a:spcPts val="0"/>
                        </a:spcBef>
                        <a:spcAft>
                          <a:spcPts val="0"/>
                        </a:spcAft>
                      </a:pPr>
                      <a:r>
                        <a:rPr lang="pl-PL" sz="1100" b="1" u="none" strike="noStrike" baseline="30000" dirty="0">
                          <a:solidFill>
                            <a:srgbClr val="F07B06"/>
                          </a:solidFill>
                        </a:rPr>
                        <a:t>131</a:t>
                      </a:r>
                      <a:r>
                        <a:rPr lang="pl-PL" sz="1100" b="1" u="none" strike="noStrike" dirty="0">
                          <a:solidFill>
                            <a:srgbClr val="F07B06"/>
                          </a:solidFill>
                        </a:rPr>
                        <a:t>J-MIBG</a:t>
                      </a:r>
                      <a:endParaRPr lang="pl-PL" sz="1100" b="1" dirty="0">
                        <a:solidFill>
                          <a:srgbClr val="F07B06"/>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FAC030"/>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a:solidFill>
                            <a:srgbClr val="F07B06"/>
                          </a:solidFill>
                        </a:rPr>
                        <a:t>Guz chromochłonny, nadnerczy, nerwiak zarodkowy</a:t>
                      </a:r>
                      <a:endParaRPr lang="pl-PL" sz="1100" b="1" dirty="0">
                        <a:solidFill>
                          <a:srgbClr val="F07B06"/>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FAC030"/>
                        </a:gs>
                        <a:gs pos="50000">
                          <a:schemeClr val="tx1">
                            <a:shade val="67500"/>
                            <a:satMod val="115000"/>
                          </a:schemeClr>
                        </a:gs>
                        <a:gs pos="100000">
                          <a:schemeClr val="tx1">
                            <a:shade val="100000"/>
                            <a:satMod val="115000"/>
                          </a:schemeClr>
                        </a:gs>
                      </a:gsLst>
                      <a:lin ang="5400000" scaled="1"/>
                      <a:tileRect/>
                    </a:gradFill>
                  </a:tcPr>
                </a:tc>
              </a:tr>
              <a:tr h="273647">
                <a:tc>
                  <a:txBody>
                    <a:bodyPr/>
                    <a:lstStyle/>
                    <a:p>
                      <a:pPr algn="ctr" rtl="0" fontAlgn="t">
                        <a:spcBef>
                          <a:spcPts val="0"/>
                        </a:spcBef>
                        <a:spcAft>
                          <a:spcPts val="0"/>
                        </a:spcAft>
                      </a:pPr>
                      <a:r>
                        <a:rPr lang="pl-PL" sz="1100" b="1" u="none" strike="noStrike" baseline="30000" dirty="0">
                          <a:solidFill>
                            <a:srgbClr val="FF0000"/>
                          </a:solidFill>
                        </a:rPr>
                        <a:t>201</a:t>
                      </a:r>
                      <a:r>
                        <a:rPr lang="pl-PL" sz="1100" b="1" u="none" strike="noStrike" dirty="0">
                          <a:solidFill>
                            <a:srgbClr val="FF0000"/>
                          </a:solidFill>
                        </a:rPr>
                        <a:t>Tl, </a:t>
                      </a:r>
                      <a:r>
                        <a:rPr lang="pl-PL" sz="1100" b="1" u="none" strike="noStrike" baseline="30000" dirty="0">
                          <a:solidFill>
                            <a:srgbClr val="FF0000"/>
                          </a:solidFill>
                        </a:rPr>
                        <a:t>99m</a:t>
                      </a:r>
                      <a:r>
                        <a:rPr lang="pl-PL" sz="1100" b="1" u="none" strike="noStrike" dirty="0">
                          <a:solidFill>
                            <a:srgbClr val="FF0000"/>
                          </a:solidFill>
                        </a:rPr>
                        <a:t>Tc-MIBI/</a:t>
                      </a:r>
                      <a:r>
                        <a:rPr lang="pl-PL" sz="1100" b="1" u="none" strike="noStrike" dirty="0" err="1">
                          <a:solidFill>
                            <a:srgbClr val="FF0000"/>
                          </a:solidFill>
                        </a:rPr>
                        <a:t>tetrofosmina</a:t>
                      </a:r>
                      <a:endParaRPr lang="pl-PL" sz="1100" b="1" dirty="0">
                        <a:solidFill>
                          <a:srgbClr val="FF0000"/>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F04010"/>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a:solidFill>
                            <a:srgbClr val="FF0000"/>
                          </a:solidFill>
                        </a:rPr>
                        <a:t>Guzy mózgu</a:t>
                      </a:r>
                      <a:endParaRPr lang="pl-PL" sz="1100" b="1" dirty="0">
                        <a:solidFill>
                          <a:srgbClr val="FF0000"/>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F04010"/>
                        </a:gs>
                        <a:gs pos="50000">
                          <a:schemeClr val="tx1">
                            <a:shade val="67500"/>
                            <a:satMod val="115000"/>
                          </a:schemeClr>
                        </a:gs>
                        <a:gs pos="100000">
                          <a:schemeClr val="tx1">
                            <a:shade val="100000"/>
                            <a:satMod val="115000"/>
                          </a:schemeClr>
                        </a:gs>
                      </a:gsLst>
                      <a:lin ang="5400000" scaled="1"/>
                      <a:tileRect/>
                    </a:gradFill>
                  </a:tcPr>
                </a:tc>
              </a:tr>
              <a:tr h="342986">
                <a:tc>
                  <a:txBody>
                    <a:bodyPr/>
                    <a:lstStyle/>
                    <a:p>
                      <a:pPr algn="ctr" rtl="0" fontAlgn="t">
                        <a:spcBef>
                          <a:spcPts val="0"/>
                        </a:spcBef>
                        <a:spcAft>
                          <a:spcPts val="0"/>
                        </a:spcAft>
                      </a:pPr>
                      <a:r>
                        <a:rPr lang="pl-PL" sz="1100" b="1" u="none" strike="noStrike" baseline="30000" dirty="0">
                          <a:solidFill>
                            <a:srgbClr val="D60093"/>
                          </a:solidFill>
                        </a:rPr>
                        <a:t>201</a:t>
                      </a:r>
                      <a:r>
                        <a:rPr lang="pl-PL" sz="1100" b="1" u="none" strike="noStrike" dirty="0">
                          <a:solidFill>
                            <a:srgbClr val="D60093"/>
                          </a:solidFill>
                        </a:rPr>
                        <a:t>Tl, </a:t>
                      </a:r>
                      <a:r>
                        <a:rPr lang="pl-PL" sz="1100" b="1" u="none" strike="noStrike" baseline="30000" dirty="0">
                          <a:solidFill>
                            <a:srgbClr val="D60093"/>
                          </a:solidFill>
                        </a:rPr>
                        <a:t>99m</a:t>
                      </a:r>
                      <a:r>
                        <a:rPr lang="pl-PL" sz="1100" b="1" u="none" strike="noStrike" dirty="0">
                          <a:solidFill>
                            <a:srgbClr val="D60093"/>
                          </a:solidFill>
                        </a:rPr>
                        <a:t>Tc-MIBI/</a:t>
                      </a:r>
                      <a:r>
                        <a:rPr lang="pl-PL" sz="1100" b="1" u="none" strike="noStrike" dirty="0" err="1">
                          <a:solidFill>
                            <a:srgbClr val="D60093"/>
                          </a:solidFill>
                        </a:rPr>
                        <a:t>tetrofosmina</a:t>
                      </a:r>
                      <a:endParaRPr lang="pl-PL" sz="1100" b="1" dirty="0">
                        <a:solidFill>
                          <a:srgbClr val="D60093"/>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E74F7E"/>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a:solidFill>
                            <a:srgbClr val="D60093"/>
                          </a:solidFill>
                        </a:rPr>
                        <a:t>Guzy płuc</a:t>
                      </a:r>
                      <a:endParaRPr lang="pl-PL" sz="1100" b="1" dirty="0">
                        <a:solidFill>
                          <a:srgbClr val="D60093"/>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E74F7E"/>
                        </a:gs>
                        <a:gs pos="50000">
                          <a:schemeClr val="tx1">
                            <a:shade val="67500"/>
                            <a:satMod val="115000"/>
                          </a:schemeClr>
                        </a:gs>
                        <a:gs pos="100000">
                          <a:schemeClr val="tx1">
                            <a:shade val="100000"/>
                            <a:satMod val="115000"/>
                          </a:schemeClr>
                        </a:gs>
                      </a:gsLst>
                      <a:lin ang="5400000" scaled="1"/>
                      <a:tileRect/>
                    </a:gradFill>
                  </a:tcPr>
                </a:tc>
              </a:tr>
              <a:tr h="381545">
                <a:tc>
                  <a:txBody>
                    <a:bodyPr/>
                    <a:lstStyle/>
                    <a:p>
                      <a:pPr algn="ctr" rtl="0" fontAlgn="t">
                        <a:spcBef>
                          <a:spcPts val="0"/>
                        </a:spcBef>
                        <a:spcAft>
                          <a:spcPts val="0"/>
                        </a:spcAft>
                      </a:pPr>
                      <a:r>
                        <a:rPr lang="pl-PL" sz="1100" b="1" u="none" strike="noStrike" baseline="30000" dirty="0">
                          <a:solidFill>
                            <a:srgbClr val="800080"/>
                          </a:solidFill>
                        </a:rPr>
                        <a:t>111</a:t>
                      </a:r>
                      <a:r>
                        <a:rPr lang="pl-PL" sz="1100" b="1" u="none" strike="noStrike" dirty="0">
                          <a:solidFill>
                            <a:srgbClr val="800080"/>
                          </a:solidFill>
                        </a:rPr>
                        <a:t>In-antymiozyna</a:t>
                      </a:r>
                      <a:endParaRPr lang="pl-PL" sz="1100" b="1" dirty="0">
                        <a:solidFill>
                          <a:srgbClr val="800080"/>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7030A0"/>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a:solidFill>
                            <a:srgbClr val="800080"/>
                          </a:solidFill>
                        </a:rPr>
                        <a:t>Mięsak mięśni poprzecznie prążkowanych</a:t>
                      </a:r>
                      <a:endParaRPr lang="pl-PL" sz="1100" b="1" dirty="0">
                        <a:solidFill>
                          <a:srgbClr val="800080"/>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7030A0"/>
                        </a:gs>
                        <a:gs pos="50000">
                          <a:schemeClr val="tx1">
                            <a:shade val="67500"/>
                            <a:satMod val="115000"/>
                          </a:schemeClr>
                        </a:gs>
                        <a:gs pos="100000">
                          <a:schemeClr val="tx1">
                            <a:shade val="100000"/>
                            <a:satMod val="115000"/>
                          </a:schemeClr>
                        </a:gs>
                      </a:gsLst>
                      <a:lin ang="5400000" scaled="1"/>
                      <a:tileRect/>
                    </a:gradFill>
                  </a:tcPr>
                </a:tc>
              </a:tr>
              <a:tr h="1029015">
                <a:tc>
                  <a:txBody>
                    <a:bodyPr/>
                    <a:lstStyle/>
                    <a:p>
                      <a:pPr algn="ctr" rtl="0" fontAlgn="t">
                        <a:spcBef>
                          <a:spcPts val="0"/>
                        </a:spcBef>
                        <a:spcAft>
                          <a:spcPts val="0"/>
                        </a:spcAft>
                      </a:pPr>
                      <a:r>
                        <a:rPr lang="pl-PL" sz="1100" b="1" u="none" strike="noStrike" baseline="30000" dirty="0">
                          <a:solidFill>
                            <a:srgbClr val="000066"/>
                          </a:solidFill>
                        </a:rPr>
                        <a:t>111</a:t>
                      </a:r>
                      <a:r>
                        <a:rPr lang="pl-PL" sz="1100" b="1" u="none" strike="noStrike" dirty="0">
                          <a:solidFill>
                            <a:srgbClr val="000066"/>
                          </a:solidFill>
                        </a:rPr>
                        <a:t>In-przeciwciała monoklonalne przeciwko antygenowi CEA</a:t>
                      </a:r>
                      <a:endParaRPr lang="pl-PL" sz="1100" b="1" dirty="0">
                        <a:solidFill>
                          <a:srgbClr val="000066"/>
                        </a:solidFill>
                      </a:endParaRPr>
                    </a:p>
                    <a:p>
                      <a:pPr algn="ctr" rtl="0" fontAlgn="t">
                        <a:spcBef>
                          <a:spcPts val="0"/>
                        </a:spcBef>
                        <a:spcAft>
                          <a:spcPts val="0"/>
                        </a:spcAft>
                      </a:pPr>
                      <a:r>
                        <a:rPr lang="pl-PL" sz="1100" b="1" u="none" strike="noStrike" baseline="30000" dirty="0">
                          <a:solidFill>
                            <a:srgbClr val="000066"/>
                          </a:solidFill>
                        </a:rPr>
                        <a:t>99m</a:t>
                      </a:r>
                      <a:r>
                        <a:rPr lang="pl-PL" sz="1100" b="1" u="none" strike="noStrike" dirty="0">
                          <a:solidFill>
                            <a:srgbClr val="000066"/>
                          </a:solidFill>
                        </a:rPr>
                        <a:t>Tc-przeciwciała monoklonalne przeciwko antygenowi PR1A3</a:t>
                      </a:r>
                      <a:endParaRPr lang="pl-PL" sz="1100" b="1" dirty="0">
                        <a:solidFill>
                          <a:srgbClr val="000066"/>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002A7E"/>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smtClean="0">
                          <a:solidFill>
                            <a:srgbClr val="000066"/>
                          </a:solidFill>
                        </a:rPr>
                        <a:t>Rak </a:t>
                      </a:r>
                      <a:r>
                        <a:rPr lang="pl-PL" sz="1100" b="1" u="none" strike="noStrike" dirty="0">
                          <a:solidFill>
                            <a:srgbClr val="000066"/>
                          </a:solidFill>
                        </a:rPr>
                        <a:t>jelita grubego</a:t>
                      </a:r>
                      <a:endParaRPr lang="pl-PL" sz="1100" b="1" dirty="0">
                        <a:solidFill>
                          <a:srgbClr val="000066"/>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002A7E"/>
                        </a:gs>
                        <a:gs pos="50000">
                          <a:schemeClr val="tx1">
                            <a:shade val="67500"/>
                            <a:satMod val="115000"/>
                          </a:schemeClr>
                        </a:gs>
                        <a:gs pos="100000">
                          <a:schemeClr val="tx1">
                            <a:shade val="100000"/>
                            <a:satMod val="115000"/>
                          </a:schemeClr>
                        </a:gs>
                      </a:gsLst>
                      <a:lin ang="5400000" scaled="1"/>
                      <a:tileRect/>
                    </a:gradFill>
                  </a:tcPr>
                </a:tc>
              </a:tr>
              <a:tr h="548779">
                <a:tc>
                  <a:txBody>
                    <a:bodyPr/>
                    <a:lstStyle/>
                    <a:p>
                      <a:pPr algn="ctr" rtl="0" fontAlgn="t">
                        <a:spcBef>
                          <a:spcPts val="0"/>
                        </a:spcBef>
                        <a:spcAft>
                          <a:spcPts val="0"/>
                        </a:spcAft>
                      </a:pPr>
                      <a:r>
                        <a:rPr lang="pl-PL" sz="1100" b="1" u="none" strike="noStrike" baseline="30000" dirty="0">
                          <a:solidFill>
                            <a:srgbClr val="0070BC"/>
                          </a:solidFill>
                        </a:rPr>
                        <a:t>111</a:t>
                      </a:r>
                      <a:r>
                        <a:rPr lang="pl-PL" sz="1100" b="1" u="none" strike="noStrike" dirty="0">
                          <a:solidFill>
                            <a:srgbClr val="0070BC"/>
                          </a:solidFill>
                        </a:rPr>
                        <a:t>In-CYT-353, </a:t>
                      </a:r>
                      <a:r>
                        <a:rPr lang="pl-PL" sz="1100" b="1" u="none" strike="noStrike" baseline="30000" dirty="0">
                          <a:solidFill>
                            <a:srgbClr val="0070BC"/>
                          </a:solidFill>
                        </a:rPr>
                        <a:t>99m</a:t>
                      </a:r>
                      <a:r>
                        <a:rPr lang="pl-PL" sz="1100" b="1" u="none" strike="noStrike" dirty="0">
                          <a:solidFill>
                            <a:srgbClr val="0070BC"/>
                          </a:solidFill>
                        </a:rPr>
                        <a:t>Tc-przeciwciała monoklonalne przeciwko antygenowi PSA</a:t>
                      </a:r>
                      <a:endParaRPr lang="pl-PL" sz="1100" b="1" dirty="0">
                        <a:solidFill>
                          <a:srgbClr val="0070BC"/>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0099FF"/>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dirty="0">
                          <a:solidFill>
                            <a:srgbClr val="0070BC"/>
                          </a:solidFill>
                        </a:rPr>
                        <a:t/>
                      </a:r>
                      <a:br>
                        <a:rPr lang="pl-PL" sz="1100" b="1" dirty="0">
                          <a:solidFill>
                            <a:srgbClr val="0070BC"/>
                          </a:solidFill>
                        </a:rPr>
                      </a:br>
                      <a:r>
                        <a:rPr lang="pl-PL" sz="1100" b="1" u="none" strike="noStrike" dirty="0">
                          <a:solidFill>
                            <a:srgbClr val="0070BC"/>
                          </a:solidFill>
                        </a:rPr>
                        <a:t>Rak gruczołu krokowego</a:t>
                      </a:r>
                      <a:endParaRPr lang="pl-PL" sz="1100" b="1" dirty="0">
                        <a:solidFill>
                          <a:srgbClr val="0070BC"/>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0099FF"/>
                        </a:gs>
                        <a:gs pos="50000">
                          <a:schemeClr val="tx1">
                            <a:shade val="67500"/>
                            <a:satMod val="115000"/>
                          </a:schemeClr>
                        </a:gs>
                        <a:gs pos="100000">
                          <a:schemeClr val="tx1">
                            <a:shade val="100000"/>
                            <a:satMod val="115000"/>
                          </a:schemeClr>
                        </a:gs>
                      </a:gsLst>
                      <a:lin ang="5400000" scaled="1"/>
                      <a:tileRect/>
                    </a:gradFill>
                  </a:tcPr>
                </a:tc>
              </a:tr>
              <a:tr h="254102">
                <a:tc>
                  <a:txBody>
                    <a:bodyPr/>
                    <a:lstStyle/>
                    <a:p>
                      <a:pPr algn="ctr" rtl="0" fontAlgn="t">
                        <a:spcBef>
                          <a:spcPts val="0"/>
                        </a:spcBef>
                        <a:spcAft>
                          <a:spcPts val="0"/>
                        </a:spcAft>
                      </a:pPr>
                      <a:r>
                        <a:rPr lang="pl-PL" sz="1100" b="1" u="none" strike="noStrike" baseline="30000" dirty="0">
                          <a:solidFill>
                            <a:srgbClr val="007D7A"/>
                          </a:solidFill>
                        </a:rPr>
                        <a:t>111</a:t>
                      </a:r>
                      <a:r>
                        <a:rPr lang="pl-PL" sz="1100" b="1" u="none" strike="noStrike" dirty="0">
                          <a:solidFill>
                            <a:srgbClr val="007D7A"/>
                          </a:solidFill>
                        </a:rPr>
                        <a:t>In-VIP</a:t>
                      </a:r>
                      <a:endParaRPr lang="pl-PL" sz="1100" b="1" dirty="0">
                        <a:solidFill>
                          <a:srgbClr val="007D7A"/>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009E8F"/>
                        </a:gs>
                        <a:gs pos="50000">
                          <a:schemeClr val="tx1">
                            <a:shade val="67500"/>
                            <a:satMod val="115000"/>
                          </a:schemeClr>
                        </a:gs>
                        <a:gs pos="100000">
                          <a:schemeClr val="tx1">
                            <a:shade val="100000"/>
                            <a:satMod val="115000"/>
                          </a:schemeClr>
                        </a:gs>
                      </a:gsLst>
                      <a:lin ang="5400000" scaled="1"/>
                      <a:tileRect/>
                    </a:gradFill>
                  </a:tcPr>
                </a:tc>
                <a:tc>
                  <a:txBody>
                    <a:bodyPr/>
                    <a:lstStyle/>
                    <a:p>
                      <a:pPr algn="ctr" rtl="0" fontAlgn="t">
                        <a:spcBef>
                          <a:spcPts val="0"/>
                        </a:spcBef>
                        <a:spcAft>
                          <a:spcPts val="0"/>
                        </a:spcAft>
                      </a:pPr>
                      <a:r>
                        <a:rPr lang="pl-PL" sz="1100" b="1" u="none" strike="noStrike" dirty="0">
                          <a:solidFill>
                            <a:srgbClr val="007D7A"/>
                          </a:solidFill>
                        </a:rPr>
                        <a:t>Rak trzustki</a:t>
                      </a:r>
                      <a:endParaRPr lang="pl-PL" sz="1100" b="1" dirty="0">
                        <a:solidFill>
                          <a:srgbClr val="007D7A"/>
                        </a:solidFill>
                        <a:latin typeface="Georgia" pitchFamily="18" charset="0"/>
                      </a:endParaRPr>
                    </a:p>
                  </a:txBody>
                  <a:tcPr marL="57150" marR="57150" marT="28575" marB="28575" anchor="ctr">
                    <a:lnL w="12700" cap="flat" cmpd="sng" algn="ctr">
                      <a:solidFill>
                        <a:srgbClr val="151515"/>
                      </a:solidFill>
                      <a:prstDash val="solid"/>
                      <a:round/>
                      <a:headEnd type="none" w="med" len="med"/>
                      <a:tailEnd type="none" w="med" len="med"/>
                    </a:lnL>
                    <a:lnR w="12700" cap="flat" cmpd="sng" algn="ctr">
                      <a:solidFill>
                        <a:srgbClr val="151515"/>
                      </a:solidFill>
                      <a:prstDash val="solid"/>
                      <a:round/>
                      <a:headEnd type="none" w="med" len="med"/>
                      <a:tailEnd type="none" w="med" len="med"/>
                    </a:lnR>
                    <a:lnT w="12700" cap="flat" cmpd="sng" algn="ctr">
                      <a:solidFill>
                        <a:srgbClr val="151515"/>
                      </a:solidFill>
                      <a:prstDash val="solid"/>
                      <a:round/>
                      <a:headEnd type="none" w="med" len="med"/>
                      <a:tailEnd type="none" w="med" len="med"/>
                    </a:lnT>
                    <a:lnB w="12700" cap="flat" cmpd="sng" algn="ctr">
                      <a:solidFill>
                        <a:srgbClr val="151515"/>
                      </a:solidFill>
                      <a:prstDash val="solid"/>
                      <a:round/>
                      <a:headEnd type="none" w="med" len="med"/>
                      <a:tailEnd type="none" w="med" len="med"/>
                    </a:lnB>
                    <a:gradFill flip="none" rotWithShape="1">
                      <a:gsLst>
                        <a:gs pos="0">
                          <a:srgbClr val="009E8F"/>
                        </a:gs>
                        <a:gs pos="50000">
                          <a:schemeClr val="tx1">
                            <a:shade val="67500"/>
                            <a:satMod val="115000"/>
                          </a:schemeClr>
                        </a:gs>
                        <a:gs pos="100000">
                          <a:schemeClr val="tx1">
                            <a:shade val="100000"/>
                            <a:satMod val="115000"/>
                          </a:schemeClr>
                        </a:gs>
                      </a:gsLst>
                      <a:lin ang="5400000" scaled="1"/>
                      <a:tileRect/>
                    </a:gradFill>
                  </a:tcPr>
                </a:tc>
              </a:tr>
            </a:tbl>
          </a:graphicData>
        </a:graphic>
      </p:graphicFrame>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209875" y="0"/>
            <a:ext cx="5950500" cy="508500"/>
          </a:xfrm>
          <a:prstGeom prst="rect">
            <a:avLst/>
          </a:prstGeom>
        </p:spPr>
        <p:txBody>
          <a:bodyPr wrap="square" lIns="91425" tIns="91425" rIns="91425" bIns="91425" anchor="t" anchorCtr="0">
            <a:noAutofit/>
          </a:bodyPr>
          <a:lstStyle/>
          <a:p>
            <a:pPr lvl="0">
              <a:spcBef>
                <a:spcPts val="0"/>
              </a:spcBef>
              <a:buNone/>
            </a:pPr>
            <a:r>
              <a:rPr lang="pl" sz="2400" b="1">
                <a:solidFill>
                  <a:srgbClr val="FFFFFF"/>
                </a:solidFill>
                <a:latin typeface="Georgia"/>
                <a:ea typeface="Georgia"/>
                <a:cs typeface="Georgia"/>
                <a:sym typeface="Georgia"/>
              </a:rPr>
              <a:t>Promieniowanie rentgenowskie</a:t>
            </a:r>
          </a:p>
        </p:txBody>
      </p:sp>
      <p:pic>
        <p:nvPicPr>
          <p:cNvPr id="216" name="Shape 216"/>
          <p:cNvPicPr preferRelativeResize="0"/>
          <p:nvPr/>
        </p:nvPicPr>
        <p:blipFill rotWithShape="1">
          <a:blip r:embed="rId3">
            <a:alphaModFix/>
          </a:blip>
          <a:srcRect t="4354" b="3394"/>
          <a:stretch/>
        </p:blipFill>
        <p:spPr>
          <a:xfrm>
            <a:off x="7178750" y="0"/>
            <a:ext cx="1965249" cy="5143500"/>
          </a:xfrm>
          <a:prstGeom prst="rect">
            <a:avLst/>
          </a:prstGeom>
          <a:noFill/>
          <a:ln>
            <a:noFill/>
          </a:ln>
        </p:spPr>
      </p:pic>
      <p:sp>
        <p:nvSpPr>
          <p:cNvPr id="217" name="Shape 217"/>
          <p:cNvSpPr txBox="1"/>
          <p:nvPr/>
        </p:nvSpPr>
        <p:spPr>
          <a:xfrm>
            <a:off x="209875" y="478050"/>
            <a:ext cx="7213200" cy="4348500"/>
          </a:xfrm>
          <a:prstGeom prst="rect">
            <a:avLst/>
          </a:prstGeom>
          <a:noFill/>
          <a:ln>
            <a:noFill/>
          </a:ln>
        </p:spPr>
        <p:txBody>
          <a:bodyPr wrap="square" lIns="91425" tIns="91425" rIns="91425" bIns="91425" anchor="t" anchorCtr="0">
            <a:noAutofit/>
          </a:bodyPr>
          <a:lstStyle/>
          <a:p>
            <a:pPr lvl="0" indent="457200" algn="just" rtl="0">
              <a:lnSpc>
                <a:spcPct val="115000"/>
              </a:lnSpc>
              <a:spcBef>
                <a:spcPts val="0"/>
              </a:spcBef>
              <a:spcAft>
                <a:spcPts val="1600"/>
              </a:spcAft>
              <a:buNone/>
            </a:pPr>
            <a:r>
              <a:rPr lang="pl" sz="1200" dirty="0">
                <a:solidFill>
                  <a:srgbClr val="EFEFEF"/>
                </a:solidFill>
                <a:latin typeface="Georgia"/>
                <a:ea typeface="Georgia"/>
                <a:cs typeface="Georgia"/>
                <a:sym typeface="Georgia"/>
              </a:rPr>
              <a:t>Wyróżnia się dwa zakresy spektralne promieniowania rentgenowskiego: twarde promieniowanie w przedziale </a:t>
            </a:r>
            <a:r>
              <a:rPr lang="pl" dirty="0">
                <a:solidFill>
                  <a:srgbClr val="EFEFEF"/>
                </a:solidFill>
              </a:rPr>
              <a:t>λ</a:t>
            </a:r>
            <a:r>
              <a:rPr lang="pl" sz="1200" dirty="0">
                <a:solidFill>
                  <a:srgbClr val="EFEFEF"/>
                </a:solidFill>
                <a:latin typeface="Georgia"/>
                <a:ea typeface="Georgia"/>
                <a:cs typeface="Georgia"/>
                <a:sym typeface="Georgia"/>
              </a:rPr>
              <a:t> od 5 pm do 100 pm oraz miękkie- od 0,1 nm do 10 nm. Promienie X są wytwarzane podczas procesu hamowania elektronów bądź dodatnio naładowanych jonów w lampie rentgenowskiej. Cząstki przyspieszane są poprzez przyłożenie do elektrod wysokiego napięcia. Uderzając w zależności od ładunku w anodę bądź katodę, emitują promieniowanie hamowania: w tym przypadku promieniowanie X o ciągłym widmie energetycznym. </a:t>
            </a:r>
          </a:p>
          <a:p>
            <a:pPr lvl="0" indent="457200" algn="just" rtl="0">
              <a:lnSpc>
                <a:spcPct val="115000"/>
              </a:lnSpc>
              <a:spcBef>
                <a:spcPts val="0"/>
              </a:spcBef>
              <a:spcAft>
                <a:spcPts val="1600"/>
              </a:spcAft>
              <a:buNone/>
            </a:pPr>
            <a:r>
              <a:rPr lang="pl" sz="1200" dirty="0">
                <a:solidFill>
                  <a:srgbClr val="EFEFEF"/>
                </a:solidFill>
                <a:latin typeface="Georgia"/>
                <a:ea typeface="Georgia"/>
                <a:cs typeface="Georgia"/>
                <a:sym typeface="Georgia"/>
              </a:rPr>
              <a:t>Promieniowanie rentgenowskie jest powszechnie znane i wykorzystywane w medycynie. Przechodzi ono przez wszystkie organy ciała bez względu na ich stan skupienia, ulegając jedynie osłabieniu (różnemu w zależności od tkanki biologicznej). Dzięki temu doskonale sprawdza się przy wykonywaniu prześwietleń w czasie diagnostyki złamań, chorób płuc czy rentgenowskiej tomografii komputerowej. </a:t>
            </a:r>
          </a:p>
          <a:p>
            <a:pPr lvl="0" indent="457200" algn="just" rtl="0">
              <a:lnSpc>
                <a:spcPct val="115000"/>
              </a:lnSpc>
              <a:spcBef>
                <a:spcPts val="0"/>
              </a:spcBef>
              <a:spcAft>
                <a:spcPts val="1600"/>
              </a:spcAft>
              <a:buNone/>
            </a:pPr>
            <a:r>
              <a:rPr lang="pl" sz="1200" dirty="0">
                <a:solidFill>
                  <a:srgbClr val="EFEFEF"/>
                </a:solidFill>
                <a:latin typeface="Georgia"/>
                <a:ea typeface="Georgia"/>
                <a:cs typeface="Georgia"/>
                <a:sym typeface="Georgia"/>
              </a:rPr>
              <a:t>Wysokoenergetyczne promieniowanie rtg jest stosowane również w leczeniu chorób nowotworowych, zastępując radioizotopy. Do naświetlań powierzchownych nowotworów wykorzystuje się niżej energetyczne promieniowanie X z zakresu 80–250 keV. Dawki skuteczne, będące rezultatem naświetlań diagnostycznych, mieszczą się w przedziale od 0,1 (przy zdjęciu klatki piersiowej) do 5,6 mSv (badania żołądka i przewodu pokarmowego). (Dla porównania, naturalne tło promieniotwórcze w Polsce powoduje przyjęcie 2–3 mSv rocznie). Promieniowanie X powoduje uszkodzenia szpiku kostnego, co może być przyczyną anemii. Duże dawki mogą również powodować oparzenia i chorobę popromienną— zwłaszcza podczas terapii nowotworowych, gdzie dawki są tysiące razy silniejsze niż zwykle.</a:t>
            </a:r>
          </a:p>
          <a:p>
            <a:pPr lvl="0">
              <a:spcBef>
                <a:spcPts val="0"/>
              </a:spcBef>
              <a:buNone/>
            </a:pPr>
            <a:endParaRPr/>
          </a:p>
          <a:p>
            <a:pPr lvl="0">
              <a:spcBef>
                <a:spcPts val="0"/>
              </a:spcBef>
              <a:buNone/>
            </a:pP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6"/>
                                        </p:tgtEl>
                                        <p:attrNameLst>
                                          <p:attrName>style.visibility</p:attrName>
                                        </p:attrNameLst>
                                      </p:cBhvr>
                                      <p:to>
                                        <p:strVal val="visible"/>
                                      </p:to>
                                    </p:set>
                                  </p:childTnLst>
                                </p:cTn>
                              </p:par>
                              <p:par>
                                <p:cTn id="7" presetID="23" presetClass="entr" presetSubtype="16" fill="hold" nodeType="withEffect">
                                  <p:stCondLst>
                                    <p:cond delay="0"/>
                                  </p:stCondLst>
                                  <p:childTnLst>
                                    <p:set>
                                      <p:cBhvr>
                                        <p:cTn id="8" dur="1" fill="hold">
                                          <p:stCondLst>
                                            <p:cond delay="0"/>
                                          </p:stCondLst>
                                        </p:cTn>
                                        <p:tgtEl>
                                          <p:spTgt spid="215"/>
                                        </p:tgtEl>
                                        <p:attrNameLst>
                                          <p:attrName>style.visibility</p:attrName>
                                        </p:attrNameLst>
                                      </p:cBhvr>
                                      <p:to>
                                        <p:strVal val="visible"/>
                                      </p:to>
                                    </p:set>
                                    <p:anim calcmode="lin" valueType="num">
                                      <p:cBhvr additive="base">
                                        <p:cTn id="9" dur="1000"/>
                                        <p:tgtEl>
                                          <p:spTgt spid="215"/>
                                        </p:tgtEl>
                                        <p:attrNameLst>
                                          <p:attrName>ppt_w</p:attrName>
                                        </p:attrNameLst>
                                      </p:cBhvr>
                                      <p:tavLst>
                                        <p:tav tm="0">
                                          <p:val>
                                            <p:strVal val="0"/>
                                          </p:val>
                                        </p:tav>
                                        <p:tav tm="100000">
                                          <p:val>
                                            <p:strVal val="#ppt_w"/>
                                          </p:val>
                                        </p:tav>
                                      </p:tavLst>
                                    </p:anim>
                                    <p:anim calcmode="lin" valueType="num">
                                      <p:cBhvr additive="base">
                                        <p:cTn id="10" dur="1000"/>
                                        <p:tgtEl>
                                          <p:spTgt spid="215"/>
                                        </p:tgtEl>
                                        <p:attrNameLst>
                                          <p:attrName>ppt_h</p:attrName>
                                        </p:attrNameLst>
                                      </p:cBhvr>
                                      <p:tavLst>
                                        <p:tav tm="0">
                                          <p:val>
                                            <p:strVal val="0"/>
                                          </p:val>
                                        </p:tav>
                                        <p:tav tm="100000">
                                          <p:val>
                                            <p:strVal val="#ppt_h"/>
                                          </p:val>
                                        </p:tav>
                                      </p:tavLst>
                                    </p:anim>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17">
                                            <p:txEl>
                                              <p:pRg st="0" end="0"/>
                                            </p:txEl>
                                          </p:spTgt>
                                        </p:tgtEl>
                                        <p:attrNameLst>
                                          <p:attrName>style.visibility</p:attrName>
                                        </p:attrNameLst>
                                      </p:cBhvr>
                                      <p:to>
                                        <p:strVal val="visible"/>
                                      </p:to>
                                    </p:set>
                                    <p:anim calcmode="lin" valueType="num">
                                      <p:cBhvr additive="base">
                                        <p:cTn id="14" dur="1000"/>
                                        <p:tgtEl>
                                          <p:spTgt spid="217">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217">
                                            <p:txEl>
                                              <p:pRg st="1" end="1"/>
                                            </p:txEl>
                                          </p:spTgt>
                                        </p:tgtEl>
                                        <p:attrNameLst>
                                          <p:attrName>style.visibility</p:attrName>
                                        </p:attrNameLst>
                                      </p:cBhvr>
                                      <p:to>
                                        <p:strVal val="visible"/>
                                      </p:to>
                                    </p:set>
                                    <p:anim calcmode="lin" valueType="num">
                                      <p:cBhvr additive="base">
                                        <p:cTn id="18" dur="1000"/>
                                        <p:tgtEl>
                                          <p:spTgt spid="217">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217">
                                            <p:txEl>
                                              <p:pRg st="2" end="2"/>
                                            </p:txEl>
                                          </p:spTgt>
                                        </p:tgtEl>
                                        <p:attrNameLst>
                                          <p:attrName>style.visibility</p:attrName>
                                        </p:attrNameLst>
                                      </p:cBhvr>
                                      <p:to>
                                        <p:strVal val="visible"/>
                                      </p:to>
                                    </p:set>
                                    <p:anim calcmode="lin" valueType="num">
                                      <p:cBhvr additive="base">
                                        <p:cTn id="22" dur="1000"/>
                                        <p:tgtEl>
                                          <p:spTgt spid="217">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2" presetClass="entr" presetSubtype="4" fill="hold" nodeType="afterEffect">
                                  <p:stCondLst>
                                    <p:cond delay="0"/>
                                  </p:stCondLst>
                                  <p:childTnLst>
                                    <p:set>
                                      <p:cBhvr>
                                        <p:cTn id="25" dur="1" fill="hold">
                                          <p:stCondLst>
                                            <p:cond delay="0"/>
                                          </p:stCondLst>
                                        </p:cTn>
                                        <p:tgtEl>
                                          <p:spTgt spid="217">
                                            <p:txEl>
                                              <p:pRg st="3" end="3"/>
                                            </p:txEl>
                                          </p:spTgt>
                                        </p:tgtEl>
                                        <p:attrNameLst>
                                          <p:attrName>style.visibility</p:attrName>
                                        </p:attrNameLst>
                                      </p:cBhvr>
                                      <p:to>
                                        <p:strVal val="visible"/>
                                      </p:to>
                                    </p:set>
                                    <p:anim calcmode="lin" valueType="num">
                                      <p:cBhvr additive="base">
                                        <p:cTn id="26" dur="1000"/>
                                        <p:tgtEl>
                                          <p:spTgt spid="217">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5000"/>
                            </p:stCondLst>
                            <p:childTnLst>
                              <p:par>
                                <p:cTn id="28" presetID="2" presetClass="entr" presetSubtype="4" fill="hold" nodeType="afterEffect">
                                  <p:stCondLst>
                                    <p:cond delay="0"/>
                                  </p:stCondLst>
                                  <p:childTnLst>
                                    <p:set>
                                      <p:cBhvr>
                                        <p:cTn id="29" dur="1" fill="hold">
                                          <p:stCondLst>
                                            <p:cond delay="0"/>
                                          </p:stCondLst>
                                        </p:cTn>
                                        <p:tgtEl>
                                          <p:spTgt spid="217">
                                            <p:txEl>
                                              <p:pRg st="4" end="4"/>
                                            </p:txEl>
                                          </p:spTgt>
                                        </p:tgtEl>
                                        <p:attrNameLst>
                                          <p:attrName>style.visibility</p:attrName>
                                        </p:attrNameLst>
                                      </p:cBhvr>
                                      <p:to>
                                        <p:strVal val="visible"/>
                                      </p:to>
                                    </p:set>
                                    <p:anim calcmode="lin" valueType="num">
                                      <p:cBhvr additive="base">
                                        <p:cTn id="30" dur="1000"/>
                                        <p:tgtEl>
                                          <p:spTgt spid="2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1"/>
        <p:cNvGrpSpPr/>
        <p:nvPr/>
      </p:nvGrpSpPr>
      <p:grpSpPr>
        <a:xfrm>
          <a:off x="0" y="0"/>
          <a:ext cx="0" cy="0"/>
          <a:chOff x="0" y="0"/>
          <a:chExt cx="0" cy="0"/>
        </a:xfrm>
      </p:grpSpPr>
      <p:pic>
        <p:nvPicPr>
          <p:cNvPr id="222" name="Shape 222"/>
          <p:cNvPicPr preferRelativeResize="0"/>
          <p:nvPr/>
        </p:nvPicPr>
        <p:blipFill>
          <a:blip r:embed="rId3">
            <a:alphaModFix/>
          </a:blip>
          <a:stretch>
            <a:fillRect/>
          </a:stretch>
        </p:blipFill>
        <p:spPr>
          <a:xfrm>
            <a:off x="711275" y="733488"/>
            <a:ext cx="7627425" cy="3676525"/>
          </a:xfrm>
          <a:prstGeom prst="rect">
            <a:avLst/>
          </a:prstGeom>
          <a:noFill/>
          <a:ln>
            <a:noFill/>
          </a:ln>
        </p:spPr>
      </p:pic>
      <p:sp>
        <p:nvSpPr>
          <p:cNvPr id="223" name="Shape 223"/>
          <p:cNvSpPr txBox="1"/>
          <p:nvPr/>
        </p:nvSpPr>
        <p:spPr>
          <a:xfrm>
            <a:off x="433250" y="388825"/>
            <a:ext cx="3354900" cy="611100"/>
          </a:xfrm>
          <a:prstGeom prst="rect">
            <a:avLst/>
          </a:prstGeom>
          <a:noFill/>
          <a:ln>
            <a:noFill/>
          </a:ln>
        </p:spPr>
        <p:txBody>
          <a:bodyPr wrap="square" lIns="91425" tIns="91425" rIns="91425" bIns="91425" anchor="t" anchorCtr="0">
            <a:noAutofit/>
          </a:bodyPr>
          <a:lstStyle/>
          <a:p>
            <a:pPr lvl="0">
              <a:spcBef>
                <a:spcPts val="0"/>
              </a:spcBef>
              <a:buNone/>
            </a:pPr>
            <a:r>
              <a:rPr lang="pl" sz="1800" b="1">
                <a:solidFill>
                  <a:schemeClr val="accent4"/>
                </a:solidFill>
                <a:latin typeface="Georgia"/>
                <a:ea typeface="Georgia"/>
                <a:cs typeface="Georgia"/>
                <a:sym typeface="Georgia"/>
              </a:rPr>
              <a:t>Schemat budowy lampy rentgenowskiej</a:t>
            </a:r>
          </a:p>
        </p:txBody>
      </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2"/>
                                        </p:tgtEl>
                                        <p:attrNameLst>
                                          <p:attrName>style.visibility</p:attrName>
                                        </p:attrNameLst>
                                      </p:cBhvr>
                                      <p:to>
                                        <p:strVal val="visible"/>
                                      </p:to>
                                    </p:set>
                                    <p:anim calcmode="lin" valueType="num">
                                      <p:cBhvr additive="base">
                                        <p:cTn id="7" dur="1000"/>
                                        <p:tgtEl>
                                          <p:spTgt spid="222"/>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223"/>
                                        </p:tgtEl>
                                        <p:attrNameLst>
                                          <p:attrName>style.visibility</p:attrName>
                                        </p:attrNameLst>
                                      </p:cBhvr>
                                      <p:to>
                                        <p:strVal val="visible"/>
                                      </p:to>
                                    </p:set>
                                    <p:anim calcmode="lin" valueType="num">
                                      <p:cBhvr additive="base">
                                        <p:cTn id="11" dur="1000"/>
                                        <p:tgtEl>
                                          <p:spTgt spid="2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7"/>
        <p:cNvGrpSpPr/>
        <p:nvPr/>
      </p:nvGrpSpPr>
      <p:grpSpPr>
        <a:xfrm>
          <a:off x="0" y="0"/>
          <a:ext cx="0" cy="0"/>
          <a:chOff x="0" y="0"/>
          <a:chExt cx="0" cy="0"/>
        </a:xfrm>
      </p:grpSpPr>
      <p:pic>
        <p:nvPicPr>
          <p:cNvPr id="228" name="Shape 228"/>
          <p:cNvPicPr preferRelativeResize="0"/>
          <p:nvPr/>
        </p:nvPicPr>
        <p:blipFill>
          <a:blip r:embed="rId3">
            <a:alphaModFix/>
          </a:blip>
          <a:stretch>
            <a:fillRect/>
          </a:stretch>
        </p:blipFill>
        <p:spPr>
          <a:xfrm>
            <a:off x="152400" y="152400"/>
            <a:ext cx="8839200" cy="4773168"/>
          </a:xfrm>
          <a:prstGeom prst="rect">
            <a:avLst/>
          </a:prstGeom>
          <a:noFill/>
          <a:ln>
            <a:noFill/>
          </a:ln>
        </p:spPr>
      </p:pic>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10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16" name="Picture 16" descr="https://lh6.googleusercontent.com/drqJ5GlM8qURJVdaDMVIlY5VPapgWjt7dRhlhAaEGy27ENBQlpcLeZLWw4IoiXDSYOT0wV-z7KwCxDew24U0wHV6zdkgryo9YnomPWpS489vW6ii48ZceIwuNet6hA9dJehfWJAfaSc"/>
          <p:cNvPicPr>
            <a:picLocks noChangeAspect="1" noChangeArrowheads="1"/>
          </p:cNvPicPr>
          <p:nvPr/>
        </p:nvPicPr>
        <p:blipFill>
          <a:blip r:embed="rId2"/>
          <a:srcRect t="5000"/>
          <a:stretch>
            <a:fillRect/>
          </a:stretch>
        </p:blipFill>
        <p:spPr bwMode="auto">
          <a:xfrm>
            <a:off x="0" y="-1"/>
            <a:ext cx="9144000" cy="5143501"/>
          </a:xfrm>
          <a:prstGeom prst="rect">
            <a:avLst/>
          </a:prstGeom>
          <a:noFill/>
        </p:spPr>
      </p:pic>
      <p:sp>
        <p:nvSpPr>
          <p:cNvPr id="2" name="Tytuł 1"/>
          <p:cNvSpPr>
            <a:spLocks noGrp="1"/>
          </p:cNvSpPr>
          <p:nvPr>
            <p:ph type="title"/>
          </p:nvPr>
        </p:nvSpPr>
        <p:spPr>
          <a:xfrm>
            <a:off x="2714612" y="285734"/>
            <a:ext cx="3786214" cy="572700"/>
          </a:xfrm>
        </p:spPr>
        <p:txBody>
          <a:bodyPr/>
          <a:lstStyle/>
          <a:p>
            <a:r>
              <a:rPr lang="pl-PL" sz="3200" b="1" dirty="0" smtClean="0">
                <a:solidFill>
                  <a:srgbClr val="7AE73D"/>
                </a:solidFill>
                <a:latin typeface="Georgia" pitchFamily="18" charset="0"/>
              </a:rPr>
              <a:t>Światło laserowe</a:t>
            </a:r>
            <a:endParaRPr lang="pl-PL" sz="3200" b="1" dirty="0">
              <a:solidFill>
                <a:srgbClr val="7AE73D"/>
              </a:solidFill>
              <a:latin typeface="Georgia" pitchFamily="18" charset="0"/>
            </a:endParaRPr>
          </a:p>
        </p:txBody>
      </p:sp>
      <p:sp>
        <p:nvSpPr>
          <p:cNvPr id="3" name="Symbol zastępczy tekstu 2"/>
          <p:cNvSpPr>
            <a:spLocks noGrp="1"/>
          </p:cNvSpPr>
          <p:nvPr>
            <p:ph type="body" idx="1"/>
          </p:nvPr>
        </p:nvSpPr>
        <p:spPr>
          <a:xfrm>
            <a:off x="500034" y="1071552"/>
            <a:ext cx="7786742" cy="3416400"/>
          </a:xfrm>
        </p:spPr>
        <p:txBody>
          <a:bodyPr/>
          <a:lstStyle/>
          <a:p>
            <a:pPr algn="just">
              <a:buNone/>
            </a:pPr>
            <a:r>
              <a:rPr lang="pl-PL" b="1" dirty="0" smtClean="0"/>
              <a:t>	</a:t>
            </a:r>
            <a:r>
              <a:rPr lang="pl-PL" dirty="0" smtClean="0">
                <a:solidFill>
                  <a:schemeClr val="tx1"/>
                </a:solidFill>
                <a:latin typeface="Georgia" pitchFamily="18" charset="0"/>
              </a:rPr>
              <a:t>Światło laserowe emituje</a:t>
            </a:r>
            <a:r>
              <a:rPr lang="pl-PL" dirty="0" smtClean="0">
                <a:solidFill>
                  <a:schemeClr val="tx1"/>
                </a:solidFill>
                <a:latin typeface="Georgia" pitchFamily="18" charset="0"/>
              </a:rPr>
              <a:t> promieniowanie elektromagnetyczne z zakresu światła widzialnego, ultrafioletu lub </a:t>
            </a:r>
            <a:r>
              <a:rPr lang="pl-PL" dirty="0" smtClean="0">
                <a:solidFill>
                  <a:schemeClr val="tx1"/>
                </a:solidFill>
                <a:latin typeface="Georgia" pitchFamily="18" charset="0"/>
              </a:rPr>
              <a:t>podczerwieni, ma </a:t>
            </a:r>
            <a:r>
              <a:rPr lang="pl-PL" dirty="0" smtClean="0">
                <a:solidFill>
                  <a:schemeClr val="tx1"/>
                </a:solidFill>
                <a:latin typeface="Georgia" pitchFamily="18" charset="0"/>
              </a:rPr>
              <a:t>ściśle określoną długość fali (fala monochromatyczna), jest spójne (cała wiązka ma taką samą fazę) i można je wytwarzać w postaci silnie skupionych wiązek o średnicy nawet rzędu długości fali tego promieniowania. Ta ostatnia cecha pozwala na ogromne zwiększenie gęstości mocy wiązki, co z kolei daje możliwość skupienia dużych ilości energii na minimalnym obszarze. Szczególne znaczenie mają w biomedycynie lasery molekularne ze względu na dużą wydajność, niski koszt wytwarzania i niewielkie rozmiary. Ponadto promieniowanie lasera molekularnego przypada na część podczerwoną widma, która jest silnie pochłaniana przez tkankę.</a:t>
            </a:r>
            <a:endParaRPr lang="pl-PL" dirty="0">
              <a:solidFill>
                <a:schemeClr val="tx1"/>
              </a:solidFill>
              <a:latin typeface="Georgia"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
        <p:cNvGrpSpPr/>
        <p:nvPr/>
      </p:nvGrpSpPr>
      <p:grpSpPr>
        <a:xfrm>
          <a:off x="0" y="0"/>
          <a:ext cx="0" cy="0"/>
          <a:chOff x="0" y="0"/>
          <a:chExt cx="0" cy="0"/>
        </a:xfrm>
      </p:grpSpPr>
      <p:pic>
        <p:nvPicPr>
          <p:cNvPr id="68" name="Shape 68"/>
          <p:cNvPicPr preferRelativeResize="0"/>
          <p:nvPr/>
        </p:nvPicPr>
        <p:blipFill>
          <a:blip r:embed="rId3">
            <a:alphaModFix/>
          </a:blip>
          <a:stretch>
            <a:fillRect/>
          </a:stretch>
        </p:blipFill>
        <p:spPr>
          <a:xfrm>
            <a:off x="729288" y="733375"/>
            <a:ext cx="7685425" cy="3676750"/>
          </a:xfrm>
          <a:prstGeom prst="rect">
            <a:avLst/>
          </a:prstGeom>
          <a:noFill/>
          <a:ln>
            <a:noFill/>
          </a:ln>
        </p:spPr>
      </p:pic>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1000"/>
                                        <p:tgtEl>
                                          <p:spTgt spid="68"/>
                                        </p:tgtEl>
                                        <p:attrNameLst>
                                          <p:attrName>ppt_w</p:attrName>
                                        </p:attrNameLst>
                                      </p:cBhvr>
                                      <p:tavLst>
                                        <p:tav tm="0">
                                          <p:val>
                                            <p:strVal val="0"/>
                                          </p:val>
                                        </p:tav>
                                        <p:tav tm="100000">
                                          <p:val>
                                            <p:strVal val="#ppt_w"/>
                                          </p:val>
                                        </p:tav>
                                      </p:tavLst>
                                    </p:anim>
                                    <p:anim calcmode="lin" valueType="num">
                                      <p:cBhvr additive="base">
                                        <p:cTn id="8" dur="1000"/>
                                        <p:tgtEl>
                                          <p:spTgt spid="6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dobny obraz"/>
          <p:cNvPicPr>
            <a:picLocks noChangeAspect="1" noChangeArrowheads="1"/>
          </p:cNvPicPr>
          <p:nvPr/>
        </p:nvPicPr>
        <p:blipFill>
          <a:blip r:embed="rId2"/>
          <a:srcRect/>
          <a:stretch>
            <a:fillRect/>
          </a:stretch>
        </p:blipFill>
        <p:spPr bwMode="auto">
          <a:xfrm>
            <a:off x="0" y="0"/>
            <a:ext cx="9144000" cy="5143500"/>
          </a:xfrm>
          <a:prstGeom prst="rect">
            <a:avLst/>
          </a:prstGeom>
          <a:noFill/>
        </p:spPr>
      </p:pic>
      <p:pic>
        <p:nvPicPr>
          <p:cNvPr id="9" name="Picture 4" descr="Podobny obraz"/>
          <p:cNvPicPr>
            <a:picLocks noChangeAspect="1" noChangeArrowheads="1"/>
          </p:cNvPicPr>
          <p:nvPr/>
        </p:nvPicPr>
        <p:blipFill>
          <a:blip r:embed="rId3"/>
          <a:srcRect l="31233" r="31267" b="13706"/>
          <a:stretch>
            <a:fillRect/>
          </a:stretch>
        </p:blipFill>
        <p:spPr bwMode="auto">
          <a:xfrm rot="16200000" flipH="1" flipV="1">
            <a:off x="774167" y="-774167"/>
            <a:ext cx="1071552" cy="2619886"/>
          </a:xfrm>
          <a:prstGeom prst="rect">
            <a:avLst/>
          </a:prstGeom>
          <a:noFill/>
        </p:spPr>
      </p:pic>
      <p:pic>
        <p:nvPicPr>
          <p:cNvPr id="3076" name="Picture 4" descr="Podobny obraz"/>
          <p:cNvPicPr>
            <a:picLocks noChangeAspect="1" noChangeArrowheads="1"/>
          </p:cNvPicPr>
          <p:nvPr/>
        </p:nvPicPr>
        <p:blipFill>
          <a:blip r:embed="rId3"/>
          <a:srcRect l="31233" r="31267" b="13706"/>
          <a:stretch>
            <a:fillRect/>
          </a:stretch>
        </p:blipFill>
        <p:spPr bwMode="auto">
          <a:xfrm rot="5400000" flipV="1">
            <a:off x="7250918" y="-892966"/>
            <a:ext cx="1000113" cy="2786050"/>
          </a:xfrm>
          <a:prstGeom prst="rect">
            <a:avLst/>
          </a:prstGeom>
          <a:noFill/>
        </p:spPr>
      </p:pic>
      <p:sp>
        <p:nvSpPr>
          <p:cNvPr id="3" name="Symbol zastępczy tekstu 2"/>
          <p:cNvSpPr>
            <a:spLocks noGrp="1"/>
          </p:cNvSpPr>
          <p:nvPr>
            <p:ph type="body" idx="1"/>
          </p:nvPr>
        </p:nvSpPr>
        <p:spPr>
          <a:xfrm>
            <a:off x="285720" y="571486"/>
            <a:ext cx="8520600" cy="421484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lnSpc>
                <a:spcPct val="100000"/>
              </a:lnSpc>
              <a:buNone/>
            </a:pPr>
            <a:r>
              <a:rPr lang="pl-PL" sz="1500" b="1" dirty="0" smtClean="0">
                <a:ln w="11430"/>
                <a:solidFill>
                  <a:srgbClr val="B03650"/>
                </a:solidFill>
                <a:effectLst>
                  <a:outerShdw blurRad="50800" dist="39000" dir="5460000" algn="tl">
                    <a:srgbClr val="000000">
                      <a:alpha val="38000"/>
                    </a:srgbClr>
                  </a:outerShdw>
                </a:effectLst>
                <a:latin typeface="Georgia" pitchFamily="18" charset="0"/>
              </a:rPr>
              <a:t>Chirurgia</a:t>
            </a:r>
            <a:r>
              <a:rPr lang="pl-PL" sz="1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itchFamily="18" charset="0"/>
              </a:rPr>
              <a:t> </a:t>
            </a:r>
          </a:p>
          <a:p>
            <a:pPr algn="just">
              <a:lnSpc>
                <a:spcPct val="100000"/>
              </a:lnSpc>
              <a:buNone/>
            </a:pPr>
            <a:r>
              <a:rPr lang="pl-PL" sz="1500" dirty="0" smtClean="0">
                <a:solidFill>
                  <a:schemeClr val="tx1">
                    <a:lumMod val="50000"/>
                  </a:schemeClr>
                </a:solidFill>
                <a:latin typeface="Georgia" pitchFamily="18" charset="0"/>
              </a:rPr>
              <a:t>Lasery wysokoenergetyczne (zwane również chirurgicznymi)- zastosowanie do usuwania lub niszczenia tkanek (cięcie, odparowywanie) albo jako „bezkrwawy skalpel” używany do koagulacji naczyń krwionośnych w trakcie zabiegów operacyjnych na silnie unaczynionych narządach (nerki, wątroba, śledziona0 lub zabiegów  na rozległym obszarze (np. mastektomia), walki z przewlekłą niewydolnością żylną za pomocą lasera (wprowadzenie włókna laserowego do wewnątrz niewydolnego naczynia oraz wyemitowanie silnej dawki energii (świetlna zostaje w tym wypadku zamieniona na cieplną) powodującej zniszczenie śródbłonka, reakcję zapalną oraz zakrzepicę skutkującą zamknięciem światła naczynia).</a:t>
            </a:r>
          </a:p>
          <a:p>
            <a:pPr algn="just">
              <a:lnSpc>
                <a:spcPct val="100000"/>
              </a:lnSpc>
              <a:buNone/>
            </a:pPr>
            <a:r>
              <a:rPr lang="pl-PL" sz="1500" b="1" dirty="0" smtClean="0">
                <a:ln w="11430"/>
                <a:solidFill>
                  <a:srgbClr val="B03650"/>
                </a:solidFill>
                <a:effectLst>
                  <a:outerShdw blurRad="50800" dist="39000" dir="5460000" algn="tl">
                    <a:srgbClr val="000000">
                      <a:alpha val="38000"/>
                    </a:srgbClr>
                  </a:outerShdw>
                </a:effectLst>
                <a:latin typeface="Georgia" pitchFamily="18" charset="0"/>
              </a:rPr>
              <a:t>Dermatologia</a:t>
            </a:r>
            <a:endParaRPr lang="pl-PL" sz="1500" b="1" dirty="0" smtClean="0">
              <a:ln w="11430"/>
              <a:solidFill>
                <a:srgbClr val="B03650"/>
              </a:solidFill>
              <a:effectLst>
                <a:outerShdw blurRad="50800" dist="39000" dir="5460000" algn="tl">
                  <a:srgbClr val="000000">
                    <a:alpha val="38000"/>
                  </a:srgbClr>
                </a:outerShdw>
              </a:effectLst>
              <a:latin typeface="Georgia" pitchFamily="18" charset="0"/>
            </a:endParaRPr>
          </a:p>
          <a:p>
            <a:pPr algn="just">
              <a:lnSpc>
                <a:spcPct val="100000"/>
              </a:lnSpc>
              <a:buNone/>
            </a:pPr>
            <a:r>
              <a:rPr lang="pl-PL" sz="1500" dirty="0" smtClean="0">
                <a:solidFill>
                  <a:schemeClr val="tx1">
                    <a:lumMod val="50000"/>
                  </a:schemeClr>
                </a:solidFill>
                <a:latin typeface="Georgia" pitchFamily="18" charset="0"/>
              </a:rPr>
              <a:t>Lasery wysokoenergetyczne </a:t>
            </a:r>
            <a:r>
              <a:rPr lang="pl-PL" sz="1500" dirty="0" smtClean="0">
                <a:solidFill>
                  <a:schemeClr val="tx1">
                    <a:lumMod val="50000"/>
                  </a:schemeClr>
                </a:solidFill>
                <a:latin typeface="Georgia" pitchFamily="18" charset="0"/>
              </a:rPr>
              <a:t>o bardzo skoncentrowanej, silnej </a:t>
            </a:r>
            <a:r>
              <a:rPr lang="pl-PL" sz="1500" dirty="0" smtClean="0">
                <a:solidFill>
                  <a:schemeClr val="tx1">
                    <a:lumMod val="50000"/>
                  </a:schemeClr>
                </a:solidFill>
                <a:latin typeface="Georgia" pitchFamily="18" charset="0"/>
              </a:rPr>
              <a:t>wiązce (precyzyjnie wybrany rejonie): zastosowanie w niektórych schorzeniach nowotworowych, naczyniakach, przeciwdziałanie </a:t>
            </a:r>
            <a:r>
              <a:rPr lang="pl-PL" sz="1500" dirty="0" smtClean="0">
                <a:solidFill>
                  <a:schemeClr val="tx1">
                    <a:lumMod val="50000"/>
                  </a:schemeClr>
                </a:solidFill>
                <a:latin typeface="Georgia" pitchFamily="18" charset="0"/>
              </a:rPr>
              <a:t>skutkom oparzeń. </a:t>
            </a:r>
            <a:r>
              <a:rPr lang="pl-PL" sz="1500" dirty="0" smtClean="0">
                <a:solidFill>
                  <a:schemeClr val="tx1">
                    <a:lumMod val="50000"/>
                  </a:schemeClr>
                </a:solidFill>
                <a:latin typeface="Georgia" pitchFamily="18" charset="0"/>
              </a:rPr>
              <a:t>Lasery niskoenergetyczne: zastosowanie </a:t>
            </a:r>
            <a:r>
              <a:rPr lang="pl-PL" sz="1500" dirty="0" smtClean="0">
                <a:solidFill>
                  <a:schemeClr val="tx1">
                    <a:lumMod val="50000"/>
                  </a:schemeClr>
                </a:solidFill>
                <a:latin typeface="Georgia" pitchFamily="18" charset="0"/>
              </a:rPr>
              <a:t>w procesie gojenia się ran </a:t>
            </a:r>
            <a:r>
              <a:rPr lang="pl-PL" sz="1500" dirty="0" smtClean="0">
                <a:solidFill>
                  <a:schemeClr val="tx1">
                    <a:lumMod val="50000"/>
                  </a:schemeClr>
                </a:solidFill>
                <a:latin typeface="Georgia" pitchFamily="18" charset="0"/>
              </a:rPr>
              <a:t>i pokrycia </a:t>
            </a:r>
            <a:r>
              <a:rPr lang="pl-PL" sz="1500" dirty="0" smtClean="0">
                <a:solidFill>
                  <a:schemeClr val="tx1">
                    <a:lumMod val="50000"/>
                  </a:schemeClr>
                </a:solidFill>
                <a:latin typeface="Georgia" pitchFamily="18" charset="0"/>
              </a:rPr>
              <a:t>blizn wielowarstwowym nabłonkiem płaskim </a:t>
            </a:r>
            <a:r>
              <a:rPr lang="pl-PL" sz="1500" dirty="0" smtClean="0">
                <a:solidFill>
                  <a:schemeClr val="tx1">
                    <a:lumMod val="50000"/>
                  </a:schemeClr>
                </a:solidFill>
                <a:latin typeface="Georgia" pitchFamily="18" charset="0"/>
              </a:rPr>
              <a:t>rogowaciejącym. w </a:t>
            </a:r>
            <a:r>
              <a:rPr lang="pl-PL" sz="1500" dirty="0" smtClean="0">
                <a:solidFill>
                  <a:schemeClr val="tx1">
                    <a:lumMod val="50000"/>
                  </a:schemeClr>
                </a:solidFill>
                <a:latin typeface="Georgia" pitchFamily="18" charset="0"/>
              </a:rPr>
              <a:t>przypadku przyspieszonego łysienia oraz silnych zmian trądzikowych</a:t>
            </a:r>
            <a:r>
              <a:rPr lang="pl-PL" sz="1500" dirty="0" smtClean="0">
                <a:solidFill>
                  <a:schemeClr val="tx1">
                    <a:lumMod val="50000"/>
                  </a:schemeClr>
                </a:solidFill>
                <a:latin typeface="Georgia" pitchFamily="18" charset="0"/>
              </a:rPr>
              <a:t>.</a:t>
            </a:r>
          </a:p>
          <a:p>
            <a:pPr>
              <a:lnSpc>
                <a:spcPct val="100000"/>
              </a:lnSpc>
              <a:buNone/>
            </a:pPr>
            <a:endParaRPr lang="pl-PL"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itchFamily="18" charset="0"/>
            </a:endParaRPr>
          </a:p>
        </p:txBody>
      </p:sp>
      <p:sp>
        <p:nvSpPr>
          <p:cNvPr id="5" name="pole tekstowe 4"/>
          <p:cNvSpPr txBox="1"/>
          <p:nvPr/>
        </p:nvSpPr>
        <p:spPr>
          <a:xfrm>
            <a:off x="2571736" y="142858"/>
            <a:ext cx="392909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l-PL" sz="2800" b="1" dirty="0" smtClean="0">
                <a:ln w="11430"/>
                <a:solidFill>
                  <a:srgbClr val="B03650"/>
                </a:solidFill>
                <a:effectLst>
                  <a:outerShdw blurRad="50800" dist="39000" dir="5460000" algn="tl">
                    <a:srgbClr val="000000">
                      <a:alpha val="38000"/>
                    </a:srgbClr>
                  </a:outerShdw>
                </a:effectLst>
                <a:latin typeface="Georgia" pitchFamily="18" charset="0"/>
              </a:rPr>
              <a:t>Zastosowanie lasera</a:t>
            </a:r>
            <a:endParaRPr lang="pl-PL" sz="2800" b="1" dirty="0">
              <a:ln w="11430"/>
              <a:solidFill>
                <a:srgbClr val="B03650"/>
              </a:solidFill>
              <a:effectLst>
                <a:outerShdw blurRad="50800" dist="39000" dir="5460000" algn="tl">
                  <a:srgbClr val="000000">
                    <a:alpha val="38000"/>
                  </a:srgbClr>
                </a:outerShdw>
              </a:effectLst>
              <a:latin typeface="Georgia" pitchFamily="18" charset="0"/>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0"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p:cTn id="17" dur="500" fill="hold"/>
                                        <p:tgtEl>
                                          <p:spTgt spid="3076"/>
                                        </p:tgtEl>
                                        <p:attrNameLst>
                                          <p:attrName>ppt_w</p:attrName>
                                        </p:attrNameLst>
                                      </p:cBhvr>
                                      <p:tavLst>
                                        <p:tav tm="0">
                                          <p:val>
                                            <p:fltVal val="0"/>
                                          </p:val>
                                        </p:tav>
                                        <p:tav tm="100000">
                                          <p:val>
                                            <p:strVal val="#ppt_w"/>
                                          </p:val>
                                        </p:tav>
                                      </p:tavLst>
                                    </p:anim>
                                    <p:anim calcmode="lin" valueType="num">
                                      <p:cBhvr>
                                        <p:cTn id="18" dur="500" fill="hold"/>
                                        <p:tgtEl>
                                          <p:spTgt spid="3076"/>
                                        </p:tgtEl>
                                        <p:attrNameLst>
                                          <p:attrName>ppt_h</p:attrName>
                                        </p:attrNameLst>
                                      </p:cBhvr>
                                      <p:tavLst>
                                        <p:tav tm="0">
                                          <p:val>
                                            <p:fltVal val="0"/>
                                          </p:val>
                                        </p:tav>
                                        <p:tav tm="100000">
                                          <p:val>
                                            <p:strVal val="#ppt_h"/>
                                          </p:val>
                                        </p:tav>
                                      </p:tavLst>
                                    </p:anim>
                                    <p:animEffect transition="in" filter="fade">
                                      <p:cBhvr>
                                        <p:cTn id="19" dur="500"/>
                                        <p:tgtEl>
                                          <p:spTgt spid="3076"/>
                                        </p:tgtEl>
                                      </p:cBhvr>
                                    </p:animEffect>
                                  </p:childTnLst>
                                </p:cTn>
                              </p:par>
                            </p:childTnLst>
                          </p:cTn>
                        </p:par>
                        <p:par>
                          <p:cTn id="20" fill="hold">
                            <p:stCondLst>
                              <p:cond delay="1000"/>
                            </p:stCondLst>
                            <p:childTnLst>
                              <p:par>
                                <p:cTn id="21" presetID="8" presetClass="entr" presetSubtype="16"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diamond(in)">
                                      <p:cBhvr>
                                        <p:cTn id="23" dur="2000"/>
                                        <p:tgtEl>
                                          <p:spTgt spid="3">
                                            <p:txEl>
                                              <p:pRg st="0" end="0"/>
                                            </p:txEl>
                                          </p:spTgt>
                                        </p:tgtEl>
                                      </p:cBhvr>
                                    </p:animEffect>
                                  </p:childTnLst>
                                </p:cTn>
                              </p:par>
                              <p:par>
                                <p:cTn id="24" presetID="8" presetClass="entr" presetSubtype="16"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diamond(in)">
                                      <p:cBhvr>
                                        <p:cTn id="26" dur="2000"/>
                                        <p:tgtEl>
                                          <p:spTgt spid="3">
                                            <p:txEl>
                                              <p:pRg st="1" end="1"/>
                                            </p:txEl>
                                          </p:spTgt>
                                        </p:tgtEl>
                                      </p:cBhvr>
                                    </p:animEffect>
                                  </p:childTnLst>
                                </p:cTn>
                              </p:par>
                              <p:par>
                                <p:cTn id="27" presetID="8" presetClass="entr" presetSubtype="16"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diamond(in)">
                                      <p:cBhvr>
                                        <p:cTn id="29" dur="2000"/>
                                        <p:tgtEl>
                                          <p:spTgt spid="3">
                                            <p:txEl>
                                              <p:pRg st="2" end="2"/>
                                            </p:txEl>
                                          </p:spTgt>
                                        </p:tgtEl>
                                      </p:cBhvr>
                                    </p:animEffect>
                                  </p:childTnLst>
                                </p:cTn>
                              </p:par>
                              <p:par>
                                <p:cTn id="30" presetID="8" presetClass="entr" presetSubtype="16"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diamond(in)">
                                      <p:cBhvr>
                                        <p:cTn id="3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dobny obraz"/>
          <p:cNvPicPr>
            <a:picLocks noChangeAspect="1" noChangeArrowheads="1"/>
          </p:cNvPicPr>
          <p:nvPr/>
        </p:nvPicPr>
        <p:blipFill>
          <a:blip r:embed="rId2"/>
          <a:srcRect/>
          <a:stretch>
            <a:fillRect/>
          </a:stretch>
        </p:blipFill>
        <p:spPr bwMode="auto">
          <a:xfrm>
            <a:off x="0" y="-1"/>
            <a:ext cx="9144000" cy="5151821"/>
          </a:xfrm>
          <a:prstGeom prst="rect">
            <a:avLst/>
          </a:prstGeom>
          <a:noFill/>
        </p:spPr>
      </p:pic>
      <p:pic>
        <p:nvPicPr>
          <p:cNvPr id="2052" name="Picture 4"/>
          <p:cNvPicPr>
            <a:picLocks noChangeAspect="1" noChangeArrowheads="1"/>
          </p:cNvPicPr>
          <p:nvPr/>
        </p:nvPicPr>
        <p:blipFill>
          <a:blip r:embed="rId3"/>
          <a:srcRect l="36799" t="5111" r="36800" b="8000"/>
          <a:stretch>
            <a:fillRect/>
          </a:stretch>
        </p:blipFill>
        <p:spPr bwMode="auto">
          <a:xfrm flipH="1">
            <a:off x="8000992" y="0"/>
            <a:ext cx="1143008" cy="5143500"/>
          </a:xfrm>
          <a:prstGeom prst="rect">
            <a:avLst/>
          </a:prstGeom>
          <a:noFill/>
          <a:ln w="9525">
            <a:noFill/>
            <a:miter lim="800000"/>
            <a:headEnd/>
            <a:tailEnd/>
          </a:ln>
          <a:effectLst/>
        </p:spPr>
      </p:pic>
      <p:sp>
        <p:nvSpPr>
          <p:cNvPr id="3" name="Symbol zastępczy tekstu 2"/>
          <p:cNvSpPr>
            <a:spLocks noGrp="1"/>
          </p:cNvSpPr>
          <p:nvPr>
            <p:ph type="body" idx="1"/>
          </p:nvPr>
        </p:nvSpPr>
        <p:spPr>
          <a:xfrm>
            <a:off x="214282" y="142858"/>
            <a:ext cx="8520600" cy="5000642"/>
          </a:xfrm>
        </p:spPr>
        <p:txBody>
          <a:bodyPr/>
          <a:lstStyle/>
          <a:p>
            <a:pPr algn="just">
              <a:lnSpc>
                <a:spcPct val="100000"/>
              </a:lnSpc>
              <a:buNone/>
            </a:pPr>
            <a:endParaRPr lang="pl-PL" sz="1500" dirty="0" smtClean="0">
              <a:solidFill>
                <a:schemeClr val="bg2">
                  <a:lumMod val="75000"/>
                  <a:lumOff val="25000"/>
                </a:schemeClr>
              </a:solidFill>
              <a:latin typeface="Georgia" pitchFamily="18" charset="0"/>
            </a:endParaRPr>
          </a:p>
          <a:p>
            <a:pPr algn="just">
              <a:lnSpc>
                <a:spcPct val="100000"/>
              </a:lnSpc>
              <a:buNone/>
            </a:pPr>
            <a:r>
              <a:rPr lang="pl-PL" sz="1500" dirty="0" smtClean="0">
                <a:solidFill>
                  <a:schemeClr val="bg2">
                    <a:lumMod val="75000"/>
                    <a:lumOff val="25000"/>
                  </a:schemeClr>
                </a:solidFill>
                <a:latin typeface="Georgia" pitchFamily="18" charset="0"/>
              </a:rPr>
              <a:t>Wszystkie </a:t>
            </a:r>
            <a:r>
              <a:rPr lang="pl-PL" sz="1500" dirty="0" smtClean="0">
                <a:solidFill>
                  <a:schemeClr val="bg2">
                    <a:lumMod val="75000"/>
                    <a:lumOff val="25000"/>
                  </a:schemeClr>
                </a:solidFill>
                <a:latin typeface="Georgia" pitchFamily="18" charset="0"/>
              </a:rPr>
              <a:t>rodzaje promieniowania laserowego, tj. wysokoenergetyczne (bezpieczne i bardzo precyzyjne zabiegi </a:t>
            </a:r>
            <a:r>
              <a:rPr lang="pl-PL" sz="1500" dirty="0" smtClean="0">
                <a:solidFill>
                  <a:schemeClr val="bg2">
                    <a:lumMod val="75000"/>
                    <a:lumOff val="25000"/>
                  </a:schemeClr>
                </a:solidFill>
                <a:latin typeface="Georgia" pitchFamily="18" charset="0"/>
              </a:rPr>
              <a:t>operacyjne w </a:t>
            </a:r>
            <a:r>
              <a:rPr lang="pl-PL" sz="1500" dirty="0" smtClean="0">
                <a:solidFill>
                  <a:schemeClr val="bg2">
                    <a:lumMod val="75000"/>
                    <a:lumOff val="25000"/>
                  </a:schemeClr>
                </a:solidFill>
                <a:latin typeface="Georgia" pitchFamily="18" charset="0"/>
              </a:rPr>
              <a:t>trudno dostępnych miejscach, </a:t>
            </a:r>
            <a:r>
              <a:rPr lang="pl-PL" sz="1500" dirty="0" smtClean="0">
                <a:solidFill>
                  <a:schemeClr val="bg2">
                    <a:lumMod val="75000"/>
                    <a:lumOff val="25000"/>
                  </a:schemeClr>
                </a:solidFill>
                <a:latin typeface="Georgia" pitchFamily="18" charset="0"/>
              </a:rPr>
              <a:t>destrukcja </a:t>
            </a:r>
            <a:r>
              <a:rPr lang="pl-PL" sz="1500" dirty="0" smtClean="0">
                <a:solidFill>
                  <a:schemeClr val="bg2">
                    <a:lumMod val="75000"/>
                    <a:lumOff val="25000"/>
                  </a:schemeClr>
                </a:solidFill>
                <a:latin typeface="Georgia" pitchFamily="18" charset="0"/>
              </a:rPr>
              <a:t>zmienionej chorobowo tkanki np. w przypadku </a:t>
            </a:r>
            <a:r>
              <a:rPr lang="pl-PL" sz="1500" dirty="0" err="1" smtClean="0">
                <a:solidFill>
                  <a:schemeClr val="bg2">
                    <a:lumMod val="75000"/>
                    <a:lumOff val="25000"/>
                  </a:schemeClr>
                </a:solidFill>
                <a:latin typeface="Georgia" pitchFamily="18" charset="0"/>
              </a:rPr>
              <a:t>endometriozy</a:t>
            </a:r>
            <a:r>
              <a:rPr lang="pl-PL" sz="1500" dirty="0" smtClean="0">
                <a:solidFill>
                  <a:schemeClr val="bg2">
                    <a:lumMod val="75000"/>
                    <a:lumOff val="25000"/>
                  </a:schemeClr>
                </a:solidFill>
                <a:latin typeface="Georgia" pitchFamily="18" charset="0"/>
              </a:rPr>
              <a:t> czy nadżerek</a:t>
            </a:r>
            <a:r>
              <a:rPr lang="pl-PL" sz="1500" dirty="0" smtClean="0">
                <a:solidFill>
                  <a:schemeClr val="bg2">
                    <a:lumMod val="75000"/>
                    <a:lumOff val="25000"/>
                  </a:schemeClr>
                </a:solidFill>
                <a:latin typeface="Georgia" pitchFamily="18" charset="0"/>
              </a:rPr>
              <a:t>, niszczenie </a:t>
            </a:r>
            <a:r>
              <a:rPr lang="pl-PL" sz="1500" dirty="0" smtClean="0">
                <a:solidFill>
                  <a:schemeClr val="bg2">
                    <a:lumMod val="75000"/>
                    <a:lumOff val="25000"/>
                  </a:schemeClr>
                </a:solidFill>
                <a:latin typeface="Georgia" pitchFamily="18" charset="0"/>
              </a:rPr>
              <a:t>naczyń krwionośnych położonych w sąsiedztwie nowotworu </a:t>
            </a:r>
            <a:r>
              <a:rPr lang="pl-PL" sz="1500" dirty="0" smtClean="0">
                <a:solidFill>
                  <a:schemeClr val="bg2">
                    <a:lumMod val="75000"/>
                    <a:lumOff val="25000"/>
                  </a:schemeClr>
                </a:solidFill>
                <a:latin typeface="Georgia" pitchFamily="18" charset="0"/>
              </a:rPr>
              <a:t>(np. leczenie </a:t>
            </a:r>
            <a:r>
              <a:rPr lang="pl-PL" sz="1500" dirty="0" smtClean="0">
                <a:solidFill>
                  <a:schemeClr val="bg2">
                    <a:lumMod val="75000"/>
                    <a:lumOff val="25000"/>
                  </a:schemeClr>
                </a:solidFill>
                <a:latin typeface="Georgia" pitchFamily="18" charset="0"/>
              </a:rPr>
              <a:t>mięśniaków macicy poprzez wprowadzenie włókna laserowego do łożyska naczyniowego zaopatrującego zmianę, odcięcie dopływu krwi i wywołanie zanikania żywych części mięśnia), </a:t>
            </a:r>
            <a:r>
              <a:rPr lang="pl-PL" sz="1500" dirty="0" err="1" smtClean="0">
                <a:solidFill>
                  <a:schemeClr val="bg2">
                    <a:lumMod val="75000"/>
                    <a:lumOff val="25000"/>
                  </a:schemeClr>
                </a:solidFill>
                <a:latin typeface="Georgia" pitchFamily="18" charset="0"/>
              </a:rPr>
              <a:t>średnioenergetyczne</a:t>
            </a:r>
            <a:r>
              <a:rPr lang="pl-PL" sz="1500" dirty="0" smtClean="0">
                <a:solidFill>
                  <a:schemeClr val="bg2">
                    <a:lumMod val="75000"/>
                    <a:lumOff val="25000"/>
                  </a:schemeClr>
                </a:solidFill>
                <a:latin typeface="Georgia" pitchFamily="18" charset="0"/>
              </a:rPr>
              <a:t> (terapia </a:t>
            </a:r>
            <a:r>
              <a:rPr lang="pl-PL" sz="1500" dirty="0" smtClean="0">
                <a:solidFill>
                  <a:schemeClr val="bg2">
                    <a:lumMod val="75000"/>
                    <a:lumOff val="25000"/>
                  </a:schemeClr>
                </a:solidFill>
                <a:latin typeface="Georgia" pitchFamily="18" charset="0"/>
              </a:rPr>
              <a:t>fotodynamiczna) oraz niskoenergetyczne (stymulowanie </a:t>
            </a:r>
            <a:r>
              <a:rPr lang="pl-PL" sz="1500" dirty="0" smtClean="0">
                <a:solidFill>
                  <a:schemeClr val="bg2">
                    <a:lumMod val="75000"/>
                    <a:lumOff val="25000"/>
                  </a:schemeClr>
                </a:solidFill>
                <a:latin typeface="Georgia" pitchFamily="18" charset="0"/>
              </a:rPr>
              <a:t>czynności </a:t>
            </a:r>
            <a:r>
              <a:rPr lang="pl-PL" sz="1500" dirty="0" smtClean="0">
                <a:solidFill>
                  <a:schemeClr val="bg2">
                    <a:lumMod val="75000"/>
                    <a:lumOff val="25000"/>
                  </a:schemeClr>
                </a:solidFill>
                <a:latin typeface="Georgia" pitchFamily="18" charset="0"/>
              </a:rPr>
              <a:t>życiowych </a:t>
            </a:r>
            <a:r>
              <a:rPr lang="pl-PL" sz="1500" dirty="0" smtClean="0">
                <a:solidFill>
                  <a:schemeClr val="bg2">
                    <a:lumMod val="75000"/>
                    <a:lumOff val="25000"/>
                  </a:schemeClr>
                </a:solidFill>
                <a:latin typeface="Georgia" pitchFamily="18" charset="0"/>
              </a:rPr>
              <a:t>komórki </a:t>
            </a:r>
            <a:r>
              <a:rPr lang="pl-PL" sz="1500" dirty="0" smtClean="0">
                <a:solidFill>
                  <a:schemeClr val="bg2">
                    <a:lumMod val="75000"/>
                    <a:lumOff val="25000"/>
                  </a:schemeClr>
                </a:solidFill>
                <a:latin typeface="Georgia" pitchFamily="18" charset="0"/>
              </a:rPr>
              <a:t>skutkujące poprawą </a:t>
            </a:r>
            <a:r>
              <a:rPr lang="pl-PL" sz="1500" dirty="0" err="1" smtClean="0">
                <a:solidFill>
                  <a:schemeClr val="bg2">
                    <a:lumMod val="75000"/>
                    <a:lumOff val="25000"/>
                  </a:schemeClr>
                </a:solidFill>
                <a:latin typeface="Georgia" pitchFamily="18" charset="0"/>
              </a:rPr>
              <a:t>mikrokrążenia</a:t>
            </a:r>
            <a:r>
              <a:rPr lang="pl-PL" sz="1500" dirty="0" smtClean="0">
                <a:solidFill>
                  <a:schemeClr val="bg2">
                    <a:lumMod val="75000"/>
                    <a:lumOff val="25000"/>
                  </a:schemeClr>
                </a:solidFill>
                <a:latin typeface="Georgia" pitchFamily="18" charset="0"/>
              </a:rPr>
              <a:t>, wzrostem wydzielania </a:t>
            </a:r>
            <a:r>
              <a:rPr lang="pl-PL" sz="1500" dirty="0" err="1" smtClean="0">
                <a:solidFill>
                  <a:schemeClr val="bg2">
                    <a:lumMod val="75000"/>
                    <a:lumOff val="25000"/>
                  </a:schemeClr>
                </a:solidFill>
                <a:latin typeface="Georgia" pitchFamily="18" charset="0"/>
              </a:rPr>
              <a:t>endorfin</a:t>
            </a:r>
            <a:r>
              <a:rPr lang="pl-PL" sz="1500" dirty="0" smtClean="0">
                <a:solidFill>
                  <a:schemeClr val="bg2">
                    <a:lumMod val="75000"/>
                    <a:lumOff val="25000"/>
                  </a:schemeClr>
                </a:solidFill>
                <a:latin typeface="Georgia" pitchFamily="18" charset="0"/>
              </a:rPr>
              <a:t> (efekt przeciwbólowy) oraz silnym działaniem </a:t>
            </a:r>
            <a:r>
              <a:rPr lang="pl-PL" sz="1500" dirty="0" smtClean="0">
                <a:solidFill>
                  <a:schemeClr val="bg2">
                    <a:lumMod val="75000"/>
                    <a:lumOff val="25000"/>
                  </a:schemeClr>
                </a:solidFill>
                <a:latin typeface="Georgia" pitchFamily="18" charset="0"/>
              </a:rPr>
              <a:t>przeciwzapalnym).</a:t>
            </a:r>
          </a:p>
          <a:p>
            <a:pPr algn="just">
              <a:lnSpc>
                <a:spcPct val="100000"/>
              </a:lnSpc>
              <a:buNone/>
            </a:pPr>
            <a:endParaRPr lang="pl-PL" sz="1500" dirty="0" smtClean="0">
              <a:solidFill>
                <a:schemeClr val="bg2">
                  <a:lumMod val="75000"/>
                  <a:lumOff val="25000"/>
                </a:schemeClr>
              </a:solidFill>
              <a:latin typeface="Georgia" pitchFamily="18" charset="0"/>
            </a:endParaRPr>
          </a:p>
          <a:p>
            <a:pPr algn="just">
              <a:lnSpc>
                <a:spcPct val="100000"/>
              </a:lnSpc>
              <a:buNone/>
            </a:pPr>
            <a:r>
              <a:rPr lang="pl-PL" sz="1500" dirty="0" smtClean="0">
                <a:solidFill>
                  <a:schemeClr val="bg2">
                    <a:lumMod val="75000"/>
                    <a:lumOff val="25000"/>
                  </a:schemeClr>
                </a:solidFill>
                <a:latin typeface="Georgia" pitchFamily="18" charset="0"/>
              </a:rPr>
              <a:t>Lasery </a:t>
            </a:r>
            <a:r>
              <a:rPr lang="pl-PL" sz="1500" dirty="0" smtClean="0">
                <a:solidFill>
                  <a:schemeClr val="bg2">
                    <a:lumMod val="75000"/>
                    <a:lumOff val="25000"/>
                  </a:schemeClr>
                </a:solidFill>
                <a:latin typeface="Georgia" pitchFamily="18" charset="0"/>
              </a:rPr>
              <a:t>niskoenergetyczne (działanie biostymulacyjne)- wykorzystanie w przypadkach zmian zwyrodnieniowych, reumatycznych (działanie przeciwzapalnie), </a:t>
            </a:r>
            <a:r>
              <a:rPr lang="pl-PL" sz="1500" dirty="0" err="1" smtClean="0">
                <a:solidFill>
                  <a:schemeClr val="bg2">
                    <a:lumMod val="75000"/>
                    <a:lumOff val="25000"/>
                  </a:schemeClr>
                </a:solidFill>
                <a:latin typeface="Georgia" pitchFamily="18" charset="0"/>
              </a:rPr>
              <a:t>entezopatiach</a:t>
            </a:r>
            <a:r>
              <a:rPr lang="pl-PL" sz="1500" dirty="0" smtClean="0">
                <a:solidFill>
                  <a:schemeClr val="bg2">
                    <a:lumMod val="75000"/>
                    <a:lumOff val="25000"/>
                  </a:schemeClr>
                </a:solidFill>
                <a:latin typeface="Georgia" pitchFamily="18" charset="0"/>
              </a:rPr>
              <a:t> (łokieć tenisisty, golfisty), rwy kulszowej, dyskopatii czy </a:t>
            </a:r>
            <a:r>
              <a:rPr lang="pl-PL" sz="1500" dirty="0" smtClean="0">
                <a:solidFill>
                  <a:schemeClr val="bg2">
                    <a:lumMod val="75000"/>
                    <a:lumOff val="25000"/>
                  </a:schemeClr>
                </a:solidFill>
                <a:latin typeface="Georgia" pitchFamily="18" charset="0"/>
              </a:rPr>
              <a:t>urazów </a:t>
            </a:r>
            <a:r>
              <a:rPr lang="pl-PL" sz="1500" dirty="0" smtClean="0">
                <a:solidFill>
                  <a:schemeClr val="bg2">
                    <a:lumMod val="75000"/>
                    <a:lumOff val="25000"/>
                  </a:schemeClr>
                </a:solidFill>
                <a:latin typeface="Georgia" pitchFamily="18" charset="0"/>
              </a:rPr>
              <a:t>mechanicznych, do leczenia dolegliwości zespołu stopy cukrzycowej czy odbudowy tkanki kostnej oraz skracania czasu zrastania się </a:t>
            </a:r>
            <a:r>
              <a:rPr lang="pl-PL" sz="1500" dirty="0" smtClean="0">
                <a:solidFill>
                  <a:schemeClr val="bg2">
                    <a:lumMod val="75000"/>
                    <a:lumOff val="25000"/>
                  </a:schemeClr>
                </a:solidFill>
                <a:latin typeface="Georgia" pitchFamily="18" charset="0"/>
              </a:rPr>
              <a:t>kości (dodatkowo </a:t>
            </a:r>
            <a:r>
              <a:rPr lang="pl-PL" sz="1500" dirty="0" smtClean="0">
                <a:solidFill>
                  <a:schemeClr val="bg2">
                    <a:lumMod val="75000"/>
                    <a:lumOff val="25000"/>
                  </a:schemeClr>
                </a:solidFill>
                <a:latin typeface="Georgia" pitchFamily="18" charset="0"/>
              </a:rPr>
              <a:t>działanie </a:t>
            </a:r>
            <a:r>
              <a:rPr lang="pl-PL" sz="1500" dirty="0" smtClean="0">
                <a:solidFill>
                  <a:schemeClr val="bg2">
                    <a:lumMod val="75000"/>
                    <a:lumOff val="25000"/>
                  </a:schemeClr>
                </a:solidFill>
                <a:latin typeface="Georgia" pitchFamily="18" charset="0"/>
              </a:rPr>
              <a:t>przeciwbólowe). </a:t>
            </a:r>
            <a:r>
              <a:rPr lang="pl-PL" sz="1500" dirty="0" smtClean="0">
                <a:solidFill>
                  <a:schemeClr val="bg2">
                    <a:lumMod val="75000"/>
                    <a:lumOff val="25000"/>
                  </a:schemeClr>
                </a:solidFill>
                <a:latin typeface="Georgia" pitchFamily="18" charset="0"/>
              </a:rPr>
              <a:t>Udokumentowano również, m.in. w eksperymencie wykonanym na szczurach, że stosowanie stymulacji laserowej we wczesnym okresie pooperacyjnym ma korzystny wpływ na proces gojenia się ran i pośrednio zapobiega skutkom unieruchomienia.</a:t>
            </a:r>
          </a:p>
          <a:p>
            <a:pPr algn="just">
              <a:lnSpc>
                <a:spcPct val="100000"/>
              </a:lnSpc>
              <a:buNone/>
            </a:pPr>
            <a:endParaRPr lang="pl-PL" sz="1600" dirty="0" smtClean="0">
              <a:latin typeface="Georgia" pitchFamily="18" charset="0"/>
            </a:endParaRPr>
          </a:p>
          <a:p>
            <a:pPr>
              <a:lnSpc>
                <a:spcPct val="100000"/>
              </a:lnSpc>
              <a:buNone/>
            </a:pPr>
            <a:endParaRPr lang="pl-PL" sz="1600" dirty="0" smtClean="0">
              <a:latin typeface="Georgia" pitchFamily="18" charset="0"/>
            </a:endParaRPr>
          </a:p>
          <a:p>
            <a:pPr>
              <a:lnSpc>
                <a:spcPct val="100000"/>
              </a:lnSpc>
              <a:buNone/>
            </a:pPr>
            <a:endParaRPr lang="pl-PL" dirty="0" smtClean="0"/>
          </a:p>
          <a:p>
            <a:endParaRPr lang="pl-PL" dirty="0"/>
          </a:p>
        </p:txBody>
      </p:sp>
      <p:sp>
        <p:nvSpPr>
          <p:cNvPr id="7" name="Prostokąt 6"/>
          <p:cNvSpPr/>
          <p:nvPr/>
        </p:nvSpPr>
        <p:spPr>
          <a:xfrm>
            <a:off x="214282" y="214296"/>
            <a:ext cx="1773242"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2000" b="1" cap="none" spc="0" dirty="0" smtClean="0">
                <a:ln w="11430"/>
                <a:solidFill>
                  <a:srgbClr val="CC0066"/>
                </a:solidFill>
                <a:effectLst>
                  <a:outerShdw blurRad="50800" dist="39000" dir="5460000" algn="tl">
                    <a:srgbClr val="000000">
                      <a:alpha val="38000"/>
                    </a:srgbClr>
                  </a:outerShdw>
                </a:effectLst>
                <a:latin typeface="Georgia" pitchFamily="18" charset="0"/>
              </a:rPr>
              <a:t>Ginekologia</a:t>
            </a:r>
            <a:endParaRPr lang="pl-PL" sz="2000" b="1" cap="none" spc="0" dirty="0">
              <a:ln w="11430"/>
              <a:solidFill>
                <a:srgbClr val="CC0066"/>
              </a:solidFill>
              <a:effectLst>
                <a:outerShdw blurRad="50800" dist="39000" dir="5460000" algn="tl">
                  <a:srgbClr val="000000">
                    <a:alpha val="38000"/>
                  </a:srgbClr>
                </a:outerShdw>
              </a:effectLst>
            </a:endParaRPr>
          </a:p>
        </p:txBody>
      </p:sp>
      <p:sp>
        <p:nvSpPr>
          <p:cNvPr id="8" name="Prostokąt 7"/>
          <p:cNvSpPr/>
          <p:nvPr/>
        </p:nvSpPr>
        <p:spPr>
          <a:xfrm>
            <a:off x="214282" y="2928940"/>
            <a:ext cx="1521570"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2000" b="1" cap="none" spc="0" dirty="0" smtClean="0">
                <a:ln w="11430"/>
                <a:solidFill>
                  <a:srgbClr val="CC0066"/>
                </a:solidFill>
                <a:effectLst>
                  <a:outerShdw blurRad="50800" dist="39000" dir="5460000" algn="tl">
                    <a:srgbClr val="000000">
                      <a:alpha val="38000"/>
                    </a:srgbClr>
                  </a:outerShdw>
                </a:effectLst>
                <a:latin typeface="Georgia" pitchFamily="18" charset="0"/>
              </a:rPr>
              <a:t>Ortopedia</a:t>
            </a:r>
            <a:endParaRPr lang="pl-PL" sz="2000" b="1" cap="none" spc="0" dirty="0">
              <a:ln w="11430"/>
              <a:solidFill>
                <a:srgbClr val="CC0066"/>
              </a:solidFill>
              <a:effectLst>
                <a:outerShdw blurRad="50800" dist="39000" dir="5460000" algn="tl">
                  <a:srgbClr val="000000">
                    <a:alpha val="38000"/>
                  </a:srgbClr>
                </a:outerShdw>
              </a:effectLst>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odobny obraz"/>
          <p:cNvPicPr>
            <a:picLocks noChangeAspect="1" noChangeArrowheads="1"/>
          </p:cNvPicPr>
          <p:nvPr/>
        </p:nvPicPr>
        <p:blipFill>
          <a:blip r:embed="rId2"/>
          <a:srcRect/>
          <a:stretch>
            <a:fillRect/>
          </a:stretch>
        </p:blipFill>
        <p:spPr bwMode="auto">
          <a:xfrm>
            <a:off x="0" y="-8321"/>
            <a:ext cx="9144000" cy="5151821"/>
          </a:xfrm>
          <a:prstGeom prst="rect">
            <a:avLst/>
          </a:prstGeom>
          <a:noFill/>
        </p:spPr>
      </p:pic>
      <p:pic>
        <p:nvPicPr>
          <p:cNvPr id="1029" name="Picture 5" descr="Podobny obraz"/>
          <p:cNvPicPr>
            <a:picLocks noChangeAspect="1" noChangeArrowheads="1"/>
          </p:cNvPicPr>
          <p:nvPr/>
        </p:nvPicPr>
        <p:blipFill>
          <a:blip r:embed="rId3"/>
          <a:srcRect l="13158" r="13158"/>
          <a:stretch>
            <a:fillRect/>
          </a:stretch>
        </p:blipFill>
        <p:spPr bwMode="auto">
          <a:xfrm>
            <a:off x="6985833" y="2214560"/>
            <a:ext cx="2158165" cy="2928940"/>
          </a:xfrm>
          <a:prstGeom prst="rect">
            <a:avLst/>
          </a:prstGeom>
          <a:noFill/>
        </p:spPr>
      </p:pic>
      <p:sp>
        <p:nvSpPr>
          <p:cNvPr id="3" name="Symbol zastępczy tekstu 2"/>
          <p:cNvSpPr>
            <a:spLocks noGrp="1"/>
          </p:cNvSpPr>
          <p:nvPr>
            <p:ph type="body" idx="1"/>
          </p:nvPr>
        </p:nvSpPr>
        <p:spPr>
          <a:xfrm>
            <a:off x="214282" y="0"/>
            <a:ext cx="8572560" cy="5500708"/>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lnSpc>
                <a:spcPct val="100000"/>
              </a:lnSpc>
              <a:spcAft>
                <a:spcPts val="1200"/>
              </a:spcAft>
              <a:buNone/>
            </a:pPr>
            <a:r>
              <a:rPr lang="pl-PL" sz="1500" b="1" dirty="0" smtClean="0">
                <a:solidFill>
                  <a:srgbClr val="D5758A"/>
                </a:solidFill>
                <a:latin typeface="Georgia" pitchFamily="18" charset="0"/>
              </a:rPr>
              <a:t>Medycyna estetyczna</a:t>
            </a:r>
          </a:p>
          <a:p>
            <a:pPr algn="just">
              <a:lnSpc>
                <a:spcPct val="100000"/>
              </a:lnSpc>
              <a:spcAft>
                <a:spcPts val="1200"/>
              </a:spcAft>
              <a:buNone/>
            </a:pPr>
            <a:r>
              <a:rPr lang="pl-PL" sz="1500" dirty="0" smtClean="0">
                <a:solidFill>
                  <a:schemeClr val="bg2">
                    <a:lumMod val="75000"/>
                    <a:lumOff val="25000"/>
                  </a:schemeClr>
                </a:solidFill>
                <a:latin typeface="Georgia" pitchFamily="18" charset="0"/>
              </a:rPr>
              <a:t>Usuwanie niepożądanych </a:t>
            </a:r>
            <a:r>
              <a:rPr lang="pl-PL" sz="1500" dirty="0" smtClean="0">
                <a:solidFill>
                  <a:schemeClr val="bg2">
                    <a:lumMod val="75000"/>
                    <a:lumOff val="25000"/>
                  </a:schemeClr>
                </a:solidFill>
                <a:latin typeface="Georgia" pitchFamily="18" charset="0"/>
              </a:rPr>
              <a:t>blizn, znamion, zmarszczek</a:t>
            </a:r>
            <a:r>
              <a:rPr lang="pl-PL" sz="1500" dirty="0" smtClean="0">
                <a:solidFill>
                  <a:schemeClr val="bg2">
                    <a:lumMod val="75000"/>
                    <a:lumOff val="25000"/>
                  </a:schemeClr>
                </a:solidFill>
                <a:latin typeface="Georgia" pitchFamily="18" charset="0"/>
              </a:rPr>
              <a:t>, plam starczych, </a:t>
            </a:r>
            <a:r>
              <a:rPr lang="pl-PL" sz="1500" dirty="0" smtClean="0">
                <a:solidFill>
                  <a:schemeClr val="bg2">
                    <a:lumMod val="75000"/>
                    <a:lumOff val="25000"/>
                  </a:schemeClr>
                </a:solidFill>
                <a:latin typeface="Georgia" pitchFamily="18" charset="0"/>
              </a:rPr>
              <a:t>przebarwień, rozszerzonych naczyń, owłosienia (niszczenie cebulki włosa) czy nadmiaru tkanki tłuszczowej (liposukcja laserowa), zabiegi z udziałem promieniowania laserowego- działanie odmładzające oraz ujędrniające dzięki stymulacji włókien kolagenowych</a:t>
            </a:r>
            <a:r>
              <a:rPr lang="pl-PL" sz="1500" dirty="0" smtClean="0">
                <a:solidFill>
                  <a:schemeClr val="bg2">
                    <a:lumMod val="75000"/>
                    <a:lumOff val="25000"/>
                  </a:schemeClr>
                </a:solidFill>
                <a:latin typeface="Georgia" pitchFamily="18" charset="0"/>
              </a:rPr>
              <a:t>.</a:t>
            </a:r>
          </a:p>
          <a:p>
            <a:pPr algn="just">
              <a:lnSpc>
                <a:spcPct val="100000"/>
              </a:lnSpc>
              <a:spcAft>
                <a:spcPts val="1200"/>
              </a:spcAft>
              <a:buNone/>
            </a:pPr>
            <a:r>
              <a:rPr lang="pl-PL" sz="1500" b="1" dirty="0" smtClean="0">
                <a:solidFill>
                  <a:srgbClr val="D5758A"/>
                </a:solidFill>
                <a:latin typeface="Georgia" pitchFamily="18" charset="0"/>
              </a:rPr>
              <a:t>Okulistyka</a:t>
            </a:r>
            <a:endParaRPr lang="pl-PL" sz="1500" b="1" dirty="0" smtClean="0">
              <a:solidFill>
                <a:srgbClr val="D5758A"/>
              </a:solidFill>
              <a:latin typeface="Georgia" pitchFamily="18" charset="0"/>
            </a:endParaRPr>
          </a:p>
          <a:p>
            <a:pPr algn="just">
              <a:lnSpc>
                <a:spcPct val="100000"/>
              </a:lnSpc>
              <a:spcAft>
                <a:spcPts val="1200"/>
              </a:spcAft>
              <a:buNone/>
            </a:pPr>
            <a:r>
              <a:rPr lang="pl-PL" sz="1500" dirty="0" smtClean="0">
                <a:solidFill>
                  <a:schemeClr val="bg2">
                    <a:lumMod val="75000"/>
                    <a:lumOff val="25000"/>
                  </a:schemeClr>
                </a:solidFill>
                <a:latin typeface="Georgia" pitchFamily="18" charset="0"/>
              </a:rPr>
              <a:t>Zastosowanie do </a:t>
            </a:r>
            <a:r>
              <a:rPr lang="pl-PL" sz="1500" dirty="0" smtClean="0">
                <a:solidFill>
                  <a:schemeClr val="bg2">
                    <a:lumMod val="75000"/>
                    <a:lumOff val="25000"/>
                  </a:schemeClr>
                </a:solidFill>
                <a:latin typeface="Georgia" pitchFamily="18" charset="0"/>
              </a:rPr>
              <a:t>przyklejania </a:t>
            </a:r>
            <a:r>
              <a:rPr lang="pl-PL" sz="1500" dirty="0" smtClean="0">
                <a:solidFill>
                  <a:schemeClr val="bg2">
                    <a:lumMod val="75000"/>
                    <a:lumOff val="25000"/>
                  </a:schemeClr>
                </a:solidFill>
                <a:latin typeface="Georgia" pitchFamily="18" charset="0"/>
              </a:rPr>
              <a:t>odklejonej od dna oka siatkówki (koagulacja tkanek), korekcji wad wzroku (astygmatyzm, krótko – oraz dalekowzroczność), eliminacji zaćmy czy jaskry</a:t>
            </a:r>
            <a:r>
              <a:rPr lang="pl-PL" sz="1500" dirty="0" smtClean="0">
                <a:solidFill>
                  <a:schemeClr val="bg2">
                    <a:lumMod val="75000"/>
                    <a:lumOff val="25000"/>
                  </a:schemeClr>
                </a:solidFill>
                <a:latin typeface="Georgia" pitchFamily="18" charset="0"/>
              </a:rPr>
              <a:t>.</a:t>
            </a:r>
          </a:p>
          <a:p>
            <a:pPr algn="just">
              <a:lnSpc>
                <a:spcPct val="100000"/>
              </a:lnSpc>
              <a:spcAft>
                <a:spcPts val="1200"/>
              </a:spcAft>
              <a:buNone/>
            </a:pPr>
            <a:r>
              <a:rPr lang="pl-PL" sz="1500" b="1" dirty="0" smtClean="0">
                <a:solidFill>
                  <a:srgbClr val="D5758A"/>
                </a:solidFill>
                <a:latin typeface="Georgia" pitchFamily="18" charset="0"/>
              </a:rPr>
              <a:t>Onkologia</a:t>
            </a:r>
            <a:endParaRPr lang="pl-PL" sz="1500" b="1" dirty="0" smtClean="0">
              <a:solidFill>
                <a:srgbClr val="D5758A"/>
              </a:solidFill>
              <a:latin typeface="Georgia" pitchFamily="18" charset="0"/>
            </a:endParaRPr>
          </a:p>
          <a:p>
            <a:pPr algn="just">
              <a:lnSpc>
                <a:spcPct val="100000"/>
              </a:lnSpc>
              <a:spcAft>
                <a:spcPts val="1200"/>
              </a:spcAft>
              <a:buNone/>
            </a:pPr>
            <a:r>
              <a:rPr lang="pl-PL" sz="1500" dirty="0" smtClean="0">
                <a:solidFill>
                  <a:schemeClr val="bg2">
                    <a:lumMod val="75000"/>
                    <a:lumOff val="25000"/>
                  </a:schemeClr>
                </a:solidFill>
                <a:latin typeface="Georgia" pitchFamily="18" charset="0"/>
              </a:rPr>
              <a:t>Usunięcie </a:t>
            </a:r>
            <a:r>
              <a:rPr lang="pl-PL" sz="1500" dirty="0" smtClean="0">
                <a:solidFill>
                  <a:schemeClr val="bg2">
                    <a:lumMod val="75000"/>
                    <a:lumOff val="25000"/>
                  </a:schemeClr>
                </a:solidFill>
                <a:latin typeface="Georgia" pitchFamily="18" charset="0"/>
              </a:rPr>
              <a:t>zmian nowotworowych </a:t>
            </a:r>
            <a:r>
              <a:rPr lang="pl-PL" sz="1500" dirty="0" smtClean="0">
                <a:solidFill>
                  <a:schemeClr val="bg2">
                    <a:lumMod val="75000"/>
                    <a:lumOff val="25000"/>
                  </a:schemeClr>
                </a:solidFill>
                <a:latin typeface="Georgia" pitchFamily="18" charset="0"/>
              </a:rPr>
              <a:t>(laser wysokoenergetyczny), terapia </a:t>
            </a:r>
            <a:r>
              <a:rPr lang="pl-PL" sz="1500" dirty="0" smtClean="0">
                <a:solidFill>
                  <a:schemeClr val="bg2">
                    <a:lumMod val="75000"/>
                    <a:lumOff val="25000"/>
                  </a:schemeClr>
                </a:solidFill>
                <a:latin typeface="Georgia" pitchFamily="18" charset="0"/>
              </a:rPr>
              <a:t>fotodynamiczną </a:t>
            </a:r>
            <a:r>
              <a:rPr lang="pl-PL" sz="1500" dirty="0" smtClean="0">
                <a:solidFill>
                  <a:schemeClr val="bg2">
                    <a:lumMod val="75000"/>
                    <a:lumOff val="25000"/>
                  </a:schemeClr>
                </a:solidFill>
                <a:latin typeface="Georgia" pitchFamily="18" charset="0"/>
              </a:rPr>
              <a:t>(nasycenie </a:t>
            </a:r>
            <a:r>
              <a:rPr lang="pl-PL" sz="1500" dirty="0" smtClean="0">
                <a:solidFill>
                  <a:schemeClr val="bg2">
                    <a:lumMod val="75000"/>
                    <a:lumOff val="25000"/>
                  </a:schemeClr>
                </a:solidFill>
                <a:latin typeface="Georgia" pitchFamily="18" charset="0"/>
              </a:rPr>
              <a:t>tkanki nowotworowej </a:t>
            </a:r>
            <a:r>
              <a:rPr lang="pl-PL" sz="1500" dirty="0" err="1" smtClean="0">
                <a:solidFill>
                  <a:schemeClr val="bg2">
                    <a:lumMod val="75000"/>
                    <a:lumOff val="25000"/>
                  </a:schemeClr>
                </a:solidFill>
                <a:latin typeface="Georgia" pitchFamily="18" charset="0"/>
              </a:rPr>
              <a:t>fotouczulaczem</a:t>
            </a:r>
            <a:r>
              <a:rPr lang="pl-PL" sz="1500" dirty="0" smtClean="0">
                <a:solidFill>
                  <a:schemeClr val="bg2">
                    <a:lumMod val="75000"/>
                    <a:lumOff val="25000"/>
                  </a:schemeClr>
                </a:solidFill>
                <a:latin typeface="Georgia" pitchFamily="18" charset="0"/>
              </a:rPr>
              <a:t>, a następnie </a:t>
            </a:r>
            <a:r>
              <a:rPr lang="pl-PL" sz="1500" dirty="0" smtClean="0">
                <a:solidFill>
                  <a:schemeClr val="bg2">
                    <a:lumMod val="75000"/>
                    <a:lumOff val="25000"/>
                  </a:schemeClr>
                </a:solidFill>
                <a:latin typeface="Georgia" pitchFamily="18" charset="0"/>
              </a:rPr>
              <a:t>potraktowanie </a:t>
            </a:r>
            <a:r>
              <a:rPr lang="pl-PL" sz="1500" dirty="0" smtClean="0">
                <a:solidFill>
                  <a:schemeClr val="bg2">
                    <a:lumMod val="75000"/>
                    <a:lumOff val="25000"/>
                  </a:schemeClr>
                </a:solidFill>
                <a:latin typeface="Georgia" pitchFamily="18" charset="0"/>
              </a:rPr>
              <a:t>jej promieniowaniem laserowym o gęstości mocy 150-300 </a:t>
            </a:r>
            <a:r>
              <a:rPr lang="pl-PL" sz="1500" dirty="0" err="1" smtClean="0">
                <a:solidFill>
                  <a:schemeClr val="bg2">
                    <a:lumMod val="75000"/>
                    <a:lumOff val="25000"/>
                  </a:schemeClr>
                </a:solidFill>
                <a:latin typeface="Georgia" pitchFamily="18" charset="0"/>
              </a:rPr>
              <a:t>mW</a:t>
            </a:r>
            <a:r>
              <a:rPr lang="pl-PL" sz="1500" dirty="0" smtClean="0">
                <a:solidFill>
                  <a:schemeClr val="bg2">
                    <a:lumMod val="75000"/>
                    <a:lumOff val="25000"/>
                  </a:schemeClr>
                </a:solidFill>
                <a:latin typeface="Georgia" pitchFamily="18" charset="0"/>
              </a:rPr>
              <a:t>/</a:t>
            </a:r>
            <a:r>
              <a:rPr lang="pl-PL" sz="1500" dirty="0" err="1" smtClean="0">
                <a:solidFill>
                  <a:schemeClr val="bg2">
                    <a:lumMod val="75000"/>
                    <a:lumOff val="25000"/>
                  </a:schemeClr>
                </a:solidFill>
                <a:latin typeface="Georgia" pitchFamily="18" charset="0"/>
              </a:rPr>
              <a:t>cm²</a:t>
            </a:r>
            <a:r>
              <a:rPr lang="pl-PL" sz="1500" dirty="0" smtClean="0">
                <a:solidFill>
                  <a:schemeClr val="bg2">
                    <a:lumMod val="75000"/>
                    <a:lumOff val="25000"/>
                  </a:schemeClr>
                </a:solidFill>
                <a:latin typeface="Georgia" pitchFamily="18" charset="0"/>
              </a:rPr>
              <a:t>), laserowa mammografia (wykrywanie obecności </a:t>
            </a:r>
            <a:r>
              <a:rPr lang="pl-PL" sz="1500" dirty="0" smtClean="0">
                <a:solidFill>
                  <a:schemeClr val="bg2">
                    <a:lumMod val="75000"/>
                    <a:lumOff val="25000"/>
                  </a:schemeClr>
                </a:solidFill>
                <a:latin typeface="Georgia" pitchFamily="18" charset="0"/>
              </a:rPr>
              <a:t>zwiększonej ilości hemoglobiny wokół </a:t>
            </a:r>
            <a:r>
              <a:rPr lang="pl-PL" sz="1500" dirty="0" smtClean="0">
                <a:solidFill>
                  <a:schemeClr val="bg2">
                    <a:lumMod val="75000"/>
                    <a:lumOff val="25000"/>
                  </a:schemeClr>
                </a:solidFill>
                <a:latin typeface="Georgia" pitchFamily="18" charset="0"/>
              </a:rPr>
              <a:t>nowotworu).</a:t>
            </a:r>
          </a:p>
          <a:p>
            <a:pPr algn="just">
              <a:lnSpc>
                <a:spcPct val="100000"/>
              </a:lnSpc>
              <a:spcAft>
                <a:spcPts val="1200"/>
              </a:spcAft>
              <a:buNone/>
            </a:pPr>
            <a:r>
              <a:rPr lang="pl-PL" sz="1500" b="1" dirty="0" smtClean="0">
                <a:solidFill>
                  <a:srgbClr val="D5758A"/>
                </a:solidFill>
                <a:latin typeface="Georgia" pitchFamily="18" charset="0"/>
              </a:rPr>
              <a:t>Inne </a:t>
            </a:r>
          </a:p>
          <a:p>
            <a:pPr algn="just">
              <a:lnSpc>
                <a:spcPct val="100000"/>
              </a:lnSpc>
              <a:spcAft>
                <a:spcPts val="1200"/>
              </a:spcAft>
              <a:buNone/>
            </a:pPr>
            <a:r>
              <a:rPr lang="pl-PL" sz="1500" dirty="0" smtClean="0">
                <a:solidFill>
                  <a:schemeClr val="bg2">
                    <a:lumMod val="75000"/>
                    <a:lumOff val="25000"/>
                  </a:schemeClr>
                </a:solidFill>
                <a:latin typeface="Georgia" pitchFamily="18" charset="0"/>
              </a:rPr>
              <a:t>W stomatologii </a:t>
            </a:r>
            <a:r>
              <a:rPr lang="pl-PL" sz="1500" dirty="0" smtClean="0">
                <a:solidFill>
                  <a:schemeClr val="bg2">
                    <a:lumMod val="75000"/>
                    <a:lumOff val="25000"/>
                  </a:schemeClr>
                </a:solidFill>
                <a:latin typeface="Georgia" pitchFamily="18" charset="0"/>
              </a:rPr>
              <a:t>przy paradontozie czy bezbolesnym leczeniu zębów </a:t>
            </a:r>
            <a:r>
              <a:rPr lang="pl-PL" sz="1500" dirty="0" smtClean="0">
                <a:solidFill>
                  <a:schemeClr val="bg2">
                    <a:lumMod val="75000"/>
                    <a:lumOff val="25000"/>
                  </a:schemeClr>
                </a:solidFill>
                <a:latin typeface="Georgia" pitchFamily="18" charset="0"/>
              </a:rPr>
              <a:t>(</a:t>
            </a:r>
            <a:r>
              <a:rPr lang="pl-PL" sz="1500" dirty="0" smtClean="0">
                <a:solidFill>
                  <a:schemeClr val="bg2">
                    <a:lumMod val="75000"/>
                    <a:lumOff val="25000"/>
                  </a:schemeClr>
                </a:solidFill>
                <a:latin typeface="Georgia" pitchFamily="18" charset="0"/>
              </a:rPr>
              <a:t>usuwanie </a:t>
            </a:r>
            <a:r>
              <a:rPr lang="pl-PL" sz="1500" dirty="0" smtClean="0">
                <a:solidFill>
                  <a:schemeClr val="bg2">
                    <a:lumMod val="75000"/>
                    <a:lumOff val="25000"/>
                  </a:schemeClr>
                </a:solidFill>
                <a:latin typeface="Georgia" pitchFamily="18" charset="0"/>
              </a:rPr>
              <a:t>twardej </a:t>
            </a:r>
            <a:r>
              <a:rPr lang="pl-PL" sz="1500" dirty="0" smtClean="0">
                <a:solidFill>
                  <a:schemeClr val="bg2">
                    <a:lumMod val="75000"/>
                    <a:lumOff val="25000"/>
                  </a:schemeClr>
                </a:solidFill>
                <a:latin typeface="Georgia" pitchFamily="18" charset="0"/>
              </a:rPr>
              <a:t>tkanki zęba </a:t>
            </a:r>
            <a:r>
              <a:rPr lang="pl-PL" sz="1500" dirty="0" smtClean="0">
                <a:solidFill>
                  <a:schemeClr val="bg2">
                    <a:lumMod val="75000"/>
                    <a:lumOff val="25000"/>
                  </a:schemeClr>
                </a:solidFill>
                <a:latin typeface="Georgia" pitchFamily="18" charset="0"/>
              </a:rPr>
              <a:t>za </a:t>
            </a:r>
            <a:r>
              <a:rPr lang="pl-PL" sz="1500" dirty="0" smtClean="0">
                <a:solidFill>
                  <a:schemeClr val="bg2">
                    <a:lumMod val="75000"/>
                    <a:lumOff val="25000"/>
                  </a:schemeClr>
                </a:solidFill>
                <a:latin typeface="Georgia" pitchFamily="18" charset="0"/>
              </a:rPr>
              <a:t>pomocą impulsów </a:t>
            </a:r>
            <a:r>
              <a:rPr lang="pl-PL" sz="1500" dirty="0" smtClean="0">
                <a:solidFill>
                  <a:schemeClr val="bg2">
                    <a:lumMod val="75000"/>
                    <a:lumOff val="25000"/>
                  </a:schemeClr>
                </a:solidFill>
                <a:latin typeface="Georgia" pitchFamily="18" charset="0"/>
              </a:rPr>
              <a:t>laserowych) czy jako „laserowe laski” informujące </a:t>
            </a:r>
            <a:r>
              <a:rPr lang="pl-PL" sz="1500" dirty="0" smtClean="0">
                <a:solidFill>
                  <a:schemeClr val="bg2">
                    <a:lumMod val="75000"/>
                    <a:lumOff val="25000"/>
                  </a:schemeClr>
                </a:solidFill>
                <a:latin typeface="Georgia" pitchFamily="18" charset="0"/>
              </a:rPr>
              <a:t>osoby niewidome o istnieniu przeszkód za pomocą dźwięku lub wyczuwalnej wibracji.</a:t>
            </a:r>
          </a:p>
          <a:p>
            <a:pPr algn="just"/>
            <a:endParaRPr lang="pl-PL"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heckerboard(across)">
                                      <p:cBhvr>
                                        <p:cTn id="21" dur="500"/>
                                        <p:tgtEl>
                                          <p:spTgt spid="3">
                                            <p:txEl>
                                              <p:pRg st="3" end="3"/>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heckerboard(across)">
                                      <p:cBhvr>
                                        <p:cTn id="24" dur="500"/>
                                        <p:tgtEl>
                                          <p:spTgt spid="3">
                                            <p:txEl>
                                              <p:pRg st="4" end="4"/>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heckerboard(across)">
                                      <p:cBhvr>
                                        <p:cTn id="30" dur="500"/>
                                        <p:tgtEl>
                                          <p:spTgt spid="3">
                                            <p:txEl>
                                              <p:pRg st="6" end="6"/>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heckerboard(across)">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dobny obraz"/>
          <p:cNvPicPr>
            <a:picLocks noChangeAspect="1" noChangeArrowheads="1"/>
          </p:cNvPicPr>
          <p:nvPr/>
        </p:nvPicPr>
        <p:blipFill>
          <a:blip r:embed="rId2"/>
          <a:srcRect/>
          <a:stretch>
            <a:fillRect/>
          </a:stretch>
        </p:blipFill>
        <p:spPr bwMode="auto">
          <a:xfrm>
            <a:off x="0" y="-8321"/>
            <a:ext cx="9144000" cy="5151821"/>
          </a:xfrm>
          <a:prstGeom prst="rect">
            <a:avLst/>
          </a:prstGeom>
          <a:noFill/>
        </p:spPr>
      </p:pic>
      <p:pic>
        <p:nvPicPr>
          <p:cNvPr id="78850" name="Picture 2" descr="Podobny obraz"/>
          <p:cNvPicPr>
            <a:picLocks noChangeAspect="1" noChangeArrowheads="1"/>
          </p:cNvPicPr>
          <p:nvPr/>
        </p:nvPicPr>
        <p:blipFill>
          <a:blip r:embed="rId3"/>
          <a:srcRect/>
          <a:stretch>
            <a:fillRect/>
          </a:stretch>
        </p:blipFill>
        <p:spPr bwMode="auto">
          <a:xfrm>
            <a:off x="1785918" y="214296"/>
            <a:ext cx="5417964" cy="4652716"/>
          </a:xfrm>
          <a:prstGeom prst="rect">
            <a:avLst/>
          </a:prstGeom>
          <a:noFill/>
        </p:spPr>
      </p:pic>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Podobny obraz"/>
          <p:cNvPicPr>
            <a:picLocks noChangeAspect="1" noChangeArrowheads="1"/>
          </p:cNvPicPr>
          <p:nvPr/>
        </p:nvPicPr>
        <p:blipFill>
          <a:blip r:embed="rId2"/>
          <a:srcRect b="4166"/>
          <a:stretch>
            <a:fillRect/>
          </a:stretch>
        </p:blipFill>
        <p:spPr bwMode="auto">
          <a:xfrm>
            <a:off x="0" y="0"/>
            <a:ext cx="9143998" cy="5143500"/>
          </a:xfrm>
          <a:prstGeom prst="rect">
            <a:avLst/>
          </a:prstGeom>
          <a:noFill/>
        </p:spPr>
      </p:pic>
    </p:spTree>
  </p:cSld>
  <p:clrMapOvr>
    <a:masterClrMapping/>
  </p:clrMapOvr>
  <p:transition>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Podobny obraz"/>
          <p:cNvPicPr>
            <a:picLocks noChangeAspect="1" noChangeArrowheads="1"/>
          </p:cNvPicPr>
          <p:nvPr/>
        </p:nvPicPr>
        <p:blipFill>
          <a:blip r:embed="rId2"/>
          <a:srcRect/>
          <a:stretch>
            <a:fillRect/>
          </a:stretch>
        </p:blipFill>
        <p:spPr bwMode="auto">
          <a:xfrm>
            <a:off x="-1" y="0"/>
            <a:ext cx="9144001" cy="5143500"/>
          </a:xfrm>
          <a:prstGeom prst="rect">
            <a:avLst/>
          </a:prstGeom>
          <a:noFill/>
        </p:spPr>
      </p:pic>
    </p:spTree>
  </p:cSld>
  <p:clrMapOvr>
    <a:masterClrMapping/>
  </p:clrMapOvr>
  <p:transition>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311700" y="661875"/>
            <a:ext cx="4158600" cy="4195200"/>
          </a:xfrm>
          <a:prstGeom prst="rect">
            <a:avLst/>
          </a:prstGeom>
        </p:spPr>
        <p:txBody>
          <a:bodyPr wrap="square" lIns="91425" tIns="91425" rIns="91425" bIns="91425" anchor="t" anchorCtr="0">
            <a:noAutofit/>
          </a:bodyPr>
          <a:lstStyle/>
          <a:p>
            <a:pPr lvl="0" indent="457200" rtl="0">
              <a:lnSpc>
                <a:spcPct val="100000"/>
              </a:lnSpc>
              <a:spcBef>
                <a:spcPts val="0"/>
              </a:spcBef>
              <a:buNone/>
            </a:pPr>
            <a:endParaRPr>
              <a:solidFill>
                <a:srgbClr val="F3F3F3"/>
              </a:solidFill>
              <a:latin typeface="Georgia"/>
              <a:ea typeface="Georgia"/>
              <a:cs typeface="Georgia"/>
              <a:sym typeface="Georgia"/>
            </a:endParaRPr>
          </a:p>
          <a:p>
            <a:pPr lvl="0" indent="457200">
              <a:lnSpc>
                <a:spcPct val="100000"/>
              </a:lnSpc>
              <a:spcBef>
                <a:spcPts val="0"/>
              </a:spcBef>
              <a:buNone/>
            </a:pPr>
            <a:endParaRPr>
              <a:solidFill>
                <a:srgbClr val="F3F3F3"/>
              </a:solidFill>
              <a:latin typeface="Georgia"/>
              <a:ea typeface="Georgia"/>
              <a:cs typeface="Georgia"/>
              <a:sym typeface="Georgia"/>
            </a:endParaRPr>
          </a:p>
        </p:txBody>
      </p:sp>
      <p:pic>
        <p:nvPicPr>
          <p:cNvPr id="234" name="Shape 234"/>
          <p:cNvPicPr preferRelativeResize="0"/>
          <p:nvPr/>
        </p:nvPicPr>
        <p:blipFill>
          <a:blip r:embed="rId3">
            <a:alphaModFix amt="75000"/>
          </a:blip>
          <a:stretch>
            <a:fillRect/>
          </a:stretch>
        </p:blipFill>
        <p:spPr>
          <a:xfrm>
            <a:off x="0" y="0"/>
            <a:ext cx="9144000" cy="5143500"/>
          </a:xfrm>
          <a:prstGeom prst="rect">
            <a:avLst/>
          </a:prstGeom>
          <a:noFill/>
          <a:ln>
            <a:noFill/>
          </a:ln>
        </p:spPr>
      </p:pic>
      <p:sp>
        <p:nvSpPr>
          <p:cNvPr id="235" name="Shape 235"/>
          <p:cNvSpPr txBox="1"/>
          <p:nvPr/>
        </p:nvSpPr>
        <p:spPr>
          <a:xfrm>
            <a:off x="202800" y="885875"/>
            <a:ext cx="4376400" cy="4080900"/>
          </a:xfrm>
          <a:prstGeom prst="rect">
            <a:avLst/>
          </a:prstGeom>
          <a:noFill/>
          <a:ln>
            <a:noFill/>
          </a:ln>
        </p:spPr>
        <p:txBody>
          <a:bodyPr wrap="square" lIns="91425" tIns="91425" rIns="91425" bIns="91425" anchor="t" anchorCtr="0">
            <a:noAutofit/>
          </a:bodyPr>
          <a:lstStyle/>
          <a:p>
            <a:pPr lvl="0" indent="457200" rtl="0">
              <a:spcBef>
                <a:spcPts val="0"/>
              </a:spcBef>
              <a:spcAft>
                <a:spcPts val="1600"/>
              </a:spcAft>
              <a:buNone/>
            </a:pPr>
            <a:r>
              <a:rPr lang="pl" dirty="0">
                <a:latin typeface="Georgia"/>
                <a:ea typeface="Georgia"/>
                <a:cs typeface="Georgia"/>
                <a:sym typeface="Georgia"/>
              </a:rPr>
              <a:t>Wyżarzanie w płomieniu (np. druciki platynowe, skalpele, igły preparacyjne itp. używanych zaraz po ochłodzeniu)  Zabicie bakterii następuje przy wyżarzaniu do czerwonego żaru przez gorące powietrze   o temperaturze 140-170 °C w czasie od jednej do 2.5 godz. </a:t>
            </a:r>
          </a:p>
          <a:p>
            <a:pPr lvl="0" indent="457200" rtl="0">
              <a:spcBef>
                <a:spcPts val="0"/>
              </a:spcBef>
              <a:spcAft>
                <a:spcPts val="1600"/>
              </a:spcAft>
              <a:buNone/>
            </a:pPr>
            <a:r>
              <a:rPr lang="pl" dirty="0">
                <a:latin typeface="Georgia"/>
                <a:ea typeface="Georgia"/>
                <a:cs typeface="Georgia"/>
                <a:sym typeface="Georgia"/>
              </a:rPr>
              <a:t>Gotowanie utensyliów w wodzie destylowanej (np. strzykawek i instrumentów chirurgicznych).</a:t>
            </a:r>
          </a:p>
          <a:p>
            <a:pPr lvl="0" indent="457200" rtl="0">
              <a:spcBef>
                <a:spcPts val="0"/>
              </a:spcBef>
              <a:spcAft>
                <a:spcPts val="1600"/>
              </a:spcAft>
              <a:buNone/>
            </a:pPr>
            <a:r>
              <a:rPr lang="pl" dirty="0">
                <a:latin typeface="Georgia"/>
                <a:ea typeface="Georgia"/>
                <a:cs typeface="Georgia"/>
                <a:sym typeface="Georgia"/>
              </a:rPr>
              <a:t>Para wodna w autoklawie (podwyższenie ciśnienia= większa skuteczność bakteriobójczego procesu: ciśnienie 1,5 atm.-temperatura wyjaławiania 112°C, ciśnienie 2 atm. - temperatura 120°C, ciśnienie 3 atm. - temperatura 134°C).</a:t>
            </a:r>
          </a:p>
          <a:p>
            <a:pPr lvl="0" indent="457200" rtl="0">
              <a:spcBef>
                <a:spcPts val="0"/>
              </a:spcBef>
              <a:spcAft>
                <a:spcPts val="1600"/>
              </a:spcAft>
              <a:buNone/>
            </a:pPr>
            <a:r>
              <a:rPr lang="pl" dirty="0">
                <a:latin typeface="Georgia"/>
                <a:ea typeface="Georgia"/>
                <a:cs typeface="Georgia"/>
                <a:sym typeface="Georgia"/>
              </a:rPr>
              <a:t>Filtracja (działanie filtrów bakteriologicznych przez takie dobranie średnic porów, by przepuszczały płyny i gazy a zatrzymywały drobnoustroje).</a:t>
            </a:r>
          </a:p>
          <a:p>
            <a:pPr lvl="0" indent="457200" rtl="0">
              <a:spcBef>
                <a:spcPts val="0"/>
              </a:spcBef>
              <a:spcAft>
                <a:spcPts val="1600"/>
              </a:spcAft>
              <a:buNone/>
            </a:pPr>
            <a:endParaRPr>
              <a:solidFill>
                <a:srgbClr val="F3F3F3"/>
              </a:solidFill>
              <a:latin typeface="Georgia"/>
              <a:ea typeface="Georgia"/>
              <a:cs typeface="Georgia"/>
              <a:sym typeface="Georgia"/>
            </a:endParaRPr>
          </a:p>
        </p:txBody>
      </p:sp>
      <p:sp>
        <p:nvSpPr>
          <p:cNvPr id="236" name="Shape 236"/>
          <p:cNvSpPr txBox="1"/>
          <p:nvPr/>
        </p:nvSpPr>
        <p:spPr>
          <a:xfrm>
            <a:off x="3054000" y="113050"/>
            <a:ext cx="2486100" cy="664200"/>
          </a:xfrm>
          <a:prstGeom prst="rect">
            <a:avLst/>
          </a:prstGeom>
          <a:noFill/>
          <a:ln>
            <a:noFill/>
          </a:ln>
        </p:spPr>
        <p:txBody>
          <a:bodyPr wrap="square" lIns="91425" tIns="91425" rIns="91425" bIns="91425" anchor="t" anchorCtr="0">
            <a:noAutofit/>
          </a:bodyPr>
          <a:lstStyle/>
          <a:p>
            <a:pPr lvl="0" rtl="0">
              <a:spcBef>
                <a:spcPts val="0"/>
              </a:spcBef>
              <a:buNone/>
            </a:pPr>
            <a:r>
              <a:rPr lang="pl" sz="3000" b="1">
                <a:latin typeface="Georgia"/>
                <a:ea typeface="Georgia"/>
                <a:cs typeface="Georgia"/>
                <a:sym typeface="Georgia"/>
              </a:rPr>
              <a:t>Sterylizacja</a:t>
            </a:r>
          </a:p>
        </p:txBody>
      </p:sp>
      <p:sp>
        <p:nvSpPr>
          <p:cNvPr id="237" name="Shape 237"/>
          <p:cNvSpPr txBox="1"/>
          <p:nvPr/>
        </p:nvSpPr>
        <p:spPr>
          <a:xfrm>
            <a:off x="4796025" y="834975"/>
            <a:ext cx="4032300" cy="3930600"/>
          </a:xfrm>
          <a:prstGeom prst="rect">
            <a:avLst/>
          </a:prstGeom>
          <a:noFill/>
          <a:ln>
            <a:noFill/>
          </a:ln>
        </p:spPr>
        <p:txBody>
          <a:bodyPr wrap="square" lIns="91425" tIns="91425" rIns="91425" bIns="91425" anchor="t" anchorCtr="0">
            <a:noAutofit/>
          </a:bodyPr>
          <a:lstStyle/>
          <a:p>
            <a:pPr lvl="0" indent="457200" rtl="0">
              <a:spcBef>
                <a:spcPts val="0"/>
              </a:spcBef>
              <a:spcAft>
                <a:spcPts val="1600"/>
              </a:spcAft>
              <a:buNone/>
            </a:pPr>
            <a:r>
              <a:rPr lang="pl">
                <a:latin typeface="Georgia"/>
                <a:ea typeface="Georgia"/>
                <a:cs typeface="Georgia"/>
                <a:sym typeface="Georgia"/>
              </a:rPr>
              <a:t>Promieniowanie UV (uszkodzenie struktur nukleinowych drobnoustrojów zależne od natężenia światła i długości fali; najefektywniejsze jest promieniowanie o długości fali 250 nm. W praktyce stosowane są najczęściej lampy rtęciowe emitujące 95% energii w postaci promieniowania o λ= 253,7 nm; działanie powierzchniowe).</a:t>
            </a:r>
          </a:p>
          <a:p>
            <a:pPr lvl="0" indent="457200" rtl="0">
              <a:spcBef>
                <a:spcPts val="0"/>
              </a:spcBef>
              <a:buNone/>
            </a:pPr>
            <a:endParaRPr>
              <a:latin typeface="Georgia"/>
              <a:ea typeface="Georgia"/>
              <a:cs typeface="Georgia"/>
              <a:sym typeface="Georgia"/>
            </a:endParaRPr>
          </a:p>
          <a:p>
            <a:pPr lvl="0" indent="457200">
              <a:spcBef>
                <a:spcPts val="0"/>
              </a:spcBef>
              <a:buNone/>
            </a:pPr>
            <a:r>
              <a:rPr lang="pl">
                <a:latin typeface="Georgia"/>
                <a:ea typeface="Georgia"/>
                <a:cs typeface="Georgia"/>
                <a:sym typeface="Georgia"/>
              </a:rPr>
              <a:t>Sterylizacja radiacyjna przez np. izotop kobaltu </a:t>
            </a:r>
            <a:r>
              <a:rPr lang="pl" baseline="30000">
                <a:latin typeface="Georgia"/>
                <a:ea typeface="Georgia"/>
                <a:cs typeface="Georgia"/>
                <a:sym typeface="Georgia"/>
              </a:rPr>
              <a:t>60</a:t>
            </a:r>
            <a:r>
              <a:rPr lang="pl">
                <a:latin typeface="Georgia"/>
                <a:ea typeface="Georgia"/>
                <a:cs typeface="Georgia"/>
                <a:sym typeface="Georgia"/>
              </a:rPr>
              <a:t>Co (silne własności bakteriobójcze promieniowania jonizującego- nieodwracalne uszkodzenie jąder i błon komórkowych mikroorganizmów: unicestwienie ich; brak znaczącego wzrostu temperatury napromieniowanego obiektu, zdolność przenikania przez sterylizowane materiały i opakowania).</a:t>
            </a:r>
          </a:p>
        </p:txBody>
      </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600" fill="hold"/>
                                        <p:tgtEl>
                                          <p:spTgt spid="236"/>
                                        </p:tgtEl>
                                        <p:attrNameLst>
                                          <p:attrName>r</p:attrName>
                                        </p:attrNameLst>
                                      </p:cBhvr>
                                    </p:animRot>
                                  </p:childTnLst>
                                </p:cTn>
                              </p:par>
                              <p:par>
                                <p:cTn id="7" presetID="10" presetClass="entr" presetSubtype="0" fill="hold" nodeType="withEffect">
                                  <p:stCondLst>
                                    <p:cond delay="0"/>
                                  </p:stCondLst>
                                  <p:childTnLst>
                                    <p:set>
                                      <p:cBhvr>
                                        <p:cTn id="8" dur="1" fill="hold">
                                          <p:stCondLst>
                                            <p:cond delay="0"/>
                                          </p:stCondLst>
                                        </p:cTn>
                                        <p:tgtEl>
                                          <p:spTgt spid="234"/>
                                        </p:tgtEl>
                                        <p:attrNameLst>
                                          <p:attrName>style.visibility</p:attrName>
                                        </p:attrNameLst>
                                      </p:cBhvr>
                                      <p:to>
                                        <p:strVal val="visible"/>
                                      </p:to>
                                    </p:set>
                                    <p:animEffect transition="in" filter="fade">
                                      <p:cBhvr>
                                        <p:cTn id="9" dur="1500"/>
                                        <p:tgtEl>
                                          <p:spTgt spid="234"/>
                                        </p:tgtEl>
                                      </p:cBhvr>
                                    </p:animEffect>
                                  </p:childTnLst>
                                </p:cTn>
                              </p:par>
                            </p:childTnLst>
                          </p:cTn>
                        </p:par>
                        <p:par>
                          <p:cTn id="10" fill="hold">
                            <p:stCondLst>
                              <p:cond delay="1500"/>
                            </p:stCondLst>
                            <p:childTnLst>
                              <p:par>
                                <p:cTn id="11" presetID="2" presetClass="entr" presetSubtype="4" fill="hold" nodeType="afterEffect">
                                  <p:stCondLst>
                                    <p:cond delay="0"/>
                                  </p:stCondLst>
                                  <p:childTnLst>
                                    <p:set>
                                      <p:cBhvr>
                                        <p:cTn id="12" dur="1" fill="hold">
                                          <p:stCondLst>
                                            <p:cond delay="0"/>
                                          </p:stCondLst>
                                        </p:cTn>
                                        <p:tgtEl>
                                          <p:spTgt spid="235"/>
                                        </p:tgtEl>
                                        <p:attrNameLst>
                                          <p:attrName>style.visibility</p:attrName>
                                        </p:attrNameLst>
                                      </p:cBhvr>
                                      <p:to>
                                        <p:strVal val="visible"/>
                                      </p:to>
                                    </p:set>
                                    <p:anim calcmode="lin" valueType="num">
                                      <p:cBhvr additive="base">
                                        <p:cTn id="13" dur="600"/>
                                        <p:tgtEl>
                                          <p:spTgt spid="235"/>
                                        </p:tgtEl>
                                        <p:attrNameLst>
                                          <p:attrName>ppt_y</p:attrName>
                                        </p:attrNameLst>
                                      </p:cBhvr>
                                      <p:tavLst>
                                        <p:tav tm="0">
                                          <p:val>
                                            <p:strVal val="#ppt_y+1"/>
                                          </p:val>
                                        </p:tav>
                                        <p:tav tm="100000">
                                          <p:val>
                                            <p:strVal val="#ppt_y"/>
                                          </p:val>
                                        </p:tav>
                                      </p:tavLst>
                                    </p:anim>
                                  </p:childTnLst>
                                </p:cTn>
                              </p:par>
                            </p:childTnLst>
                          </p:cTn>
                        </p:par>
                        <p:par>
                          <p:cTn id="14" fill="hold">
                            <p:stCondLst>
                              <p:cond delay="2100"/>
                            </p:stCondLst>
                            <p:childTnLst>
                              <p:par>
                                <p:cTn id="15" presetID="2" presetClass="entr" presetSubtype="1" fill="hold" nodeType="afterEffect">
                                  <p:stCondLst>
                                    <p:cond delay="0"/>
                                  </p:stCondLst>
                                  <p:childTnLst>
                                    <p:set>
                                      <p:cBhvr>
                                        <p:cTn id="16" dur="1" fill="hold">
                                          <p:stCondLst>
                                            <p:cond delay="0"/>
                                          </p:stCondLst>
                                        </p:cTn>
                                        <p:tgtEl>
                                          <p:spTgt spid="237"/>
                                        </p:tgtEl>
                                        <p:attrNameLst>
                                          <p:attrName>style.visibility</p:attrName>
                                        </p:attrNameLst>
                                      </p:cBhvr>
                                      <p:to>
                                        <p:strVal val="visible"/>
                                      </p:to>
                                    </p:set>
                                    <p:anim calcmode="lin" valueType="num">
                                      <p:cBhvr additive="base">
                                        <p:cTn id="17" dur="600"/>
                                        <p:tgtEl>
                                          <p:spTgt spid="2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dobny obraz"/>
          <p:cNvPicPr>
            <a:picLocks noChangeAspect="1" noChangeArrowheads="1"/>
          </p:cNvPicPr>
          <p:nvPr/>
        </p:nvPicPr>
        <p:blipFill>
          <a:blip r:embed="rId2"/>
          <a:srcRect/>
          <a:stretch>
            <a:fillRect/>
          </a:stretch>
        </p:blipFill>
        <p:spPr bwMode="auto">
          <a:xfrm>
            <a:off x="0" y="0"/>
            <a:ext cx="9144000" cy="5143500"/>
          </a:xfrm>
          <a:prstGeom prst="rect">
            <a:avLst/>
          </a:prstGeom>
          <a:noFill/>
        </p:spPr>
      </p:pic>
      <p:sp>
        <p:nvSpPr>
          <p:cNvPr id="2" name="Tytuł 1"/>
          <p:cNvSpPr>
            <a:spLocks noGrp="1"/>
          </p:cNvSpPr>
          <p:nvPr>
            <p:ph type="ctrTitle"/>
          </p:nvPr>
        </p:nvSpPr>
        <p:spPr>
          <a:xfrm>
            <a:off x="285720" y="1285866"/>
            <a:ext cx="8520600" cy="1898613"/>
          </a:xfrm>
        </p:spPr>
        <p:txBody>
          <a:bodyPr/>
          <a:lstStyle/>
          <a:p>
            <a:pPr>
              <a:lnSpc>
                <a:spcPct val="150000"/>
              </a:lnSpc>
            </a:pPr>
            <a:r>
              <a:rPr lang="pl-PL" sz="2800" b="1" dirty="0" smtClean="0">
                <a:solidFill>
                  <a:schemeClr val="bg1"/>
                </a:solidFill>
                <a:latin typeface="Georgia" pitchFamily="18" charset="0"/>
              </a:rPr>
              <a:t>Prezentację przygotowały:</a:t>
            </a:r>
            <a:r>
              <a:rPr lang="pl-PL" sz="2800" b="1" dirty="0" smtClean="0">
                <a:latin typeface="Georgia" pitchFamily="18" charset="0"/>
              </a:rPr>
              <a:t/>
            </a:r>
            <a:br>
              <a:rPr lang="pl-PL" sz="2800" b="1" dirty="0" smtClean="0">
                <a:latin typeface="Georgia" pitchFamily="18" charset="0"/>
              </a:rPr>
            </a:br>
            <a:r>
              <a:rPr lang="pl-PL" sz="2800" b="1" dirty="0" smtClean="0">
                <a:solidFill>
                  <a:srgbClr val="33CCCC"/>
                </a:solidFill>
                <a:latin typeface="Georgia" pitchFamily="18" charset="0"/>
              </a:rPr>
              <a:t>Oliwia Jakubowska</a:t>
            </a:r>
            <a:r>
              <a:rPr lang="pl-PL" sz="2800" b="1" dirty="0" smtClean="0">
                <a:solidFill>
                  <a:schemeClr val="bg1"/>
                </a:solidFill>
                <a:latin typeface="Georgia" pitchFamily="18" charset="0"/>
              </a:rPr>
              <a:t>,</a:t>
            </a:r>
            <a:r>
              <a:rPr lang="pl-PL" sz="2800" b="1" dirty="0" smtClean="0">
                <a:latin typeface="Georgia" pitchFamily="18" charset="0"/>
              </a:rPr>
              <a:t/>
            </a:r>
            <a:br>
              <a:rPr lang="pl-PL" sz="2800" b="1" dirty="0" smtClean="0">
                <a:latin typeface="Georgia" pitchFamily="18" charset="0"/>
              </a:rPr>
            </a:br>
            <a:r>
              <a:rPr lang="pl-PL" sz="2800" b="1" dirty="0" smtClean="0">
                <a:solidFill>
                  <a:srgbClr val="FF3399"/>
                </a:solidFill>
                <a:latin typeface="Georgia" pitchFamily="18" charset="0"/>
              </a:rPr>
              <a:t>Kamila </a:t>
            </a:r>
            <a:r>
              <a:rPr lang="pl-PL" sz="2800" b="1" dirty="0" err="1" smtClean="0">
                <a:solidFill>
                  <a:srgbClr val="FF3399"/>
                </a:solidFill>
                <a:latin typeface="Georgia" pitchFamily="18" charset="0"/>
              </a:rPr>
              <a:t>Powązka</a:t>
            </a:r>
            <a:r>
              <a:rPr lang="pl-PL" sz="2800" b="1" dirty="0" smtClean="0">
                <a:solidFill>
                  <a:schemeClr val="bg1"/>
                </a:solidFill>
                <a:latin typeface="Georgia" pitchFamily="18" charset="0"/>
              </a:rPr>
              <a:t>.</a:t>
            </a:r>
            <a:endParaRPr lang="pl-PL" sz="2800" b="1" dirty="0">
              <a:solidFill>
                <a:schemeClr val="bg1"/>
              </a:solidFill>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dobny obraz"/>
          <p:cNvPicPr>
            <a:picLocks noChangeAspect="1" noChangeArrowheads="1"/>
          </p:cNvPicPr>
          <p:nvPr/>
        </p:nvPicPr>
        <p:blipFill>
          <a:blip r:embed="rId2"/>
          <a:srcRect/>
          <a:stretch>
            <a:fillRect/>
          </a:stretch>
        </p:blipFill>
        <p:spPr bwMode="auto">
          <a:xfrm>
            <a:off x="-1" y="0"/>
            <a:ext cx="9144001" cy="5143500"/>
          </a:xfrm>
          <a:prstGeom prst="rect">
            <a:avLst/>
          </a:prstGeom>
          <a:noFill/>
        </p:spPr>
      </p:pic>
      <p:sp>
        <p:nvSpPr>
          <p:cNvPr id="3" name="Podtytuł 2"/>
          <p:cNvSpPr>
            <a:spLocks noGrp="1"/>
          </p:cNvSpPr>
          <p:nvPr>
            <p:ph type="subTitle" idx="1"/>
          </p:nvPr>
        </p:nvSpPr>
        <p:spPr>
          <a:xfrm>
            <a:off x="285720" y="0"/>
            <a:ext cx="8520600" cy="571504"/>
          </a:xfrm>
        </p:spPr>
        <p:txBody>
          <a:bodyPr/>
          <a:lstStyle/>
          <a:p>
            <a:r>
              <a:rPr lang="pl-PL" b="1" dirty="0" smtClean="0">
                <a:solidFill>
                  <a:srgbClr val="0099FF"/>
                </a:solidFill>
                <a:latin typeface="Georgia" pitchFamily="18" charset="0"/>
              </a:rPr>
              <a:t>Bibliografia</a:t>
            </a:r>
            <a:endParaRPr lang="pl-PL" b="1" dirty="0">
              <a:solidFill>
                <a:srgbClr val="0099FF"/>
              </a:solidFill>
              <a:latin typeface="Georgia" pitchFamily="18" charset="0"/>
            </a:endParaRPr>
          </a:p>
        </p:txBody>
      </p:sp>
      <p:sp>
        <p:nvSpPr>
          <p:cNvPr id="5" name="Prostokąt 4"/>
          <p:cNvSpPr/>
          <p:nvPr/>
        </p:nvSpPr>
        <p:spPr>
          <a:xfrm>
            <a:off x="142844" y="500048"/>
            <a:ext cx="8715436" cy="5970865"/>
          </a:xfrm>
          <a:prstGeom prst="rect">
            <a:avLst/>
          </a:prstGeom>
        </p:spPr>
        <p:txBody>
          <a:bodyPr wrap="square">
            <a:spAutoFit/>
          </a:bodyPr>
          <a:lstStyle/>
          <a:p>
            <a:r>
              <a:rPr lang="pl-PL" sz="1000" dirty="0" smtClean="0">
                <a:solidFill>
                  <a:srgbClr val="00B0F0"/>
                </a:solidFill>
              </a:rPr>
              <a:t>https://pl.wikipedia.org/wiki/Radioterapia</a:t>
            </a:r>
          </a:p>
          <a:p>
            <a:r>
              <a:rPr lang="pl-PL" sz="1000" dirty="0" smtClean="0">
                <a:solidFill>
                  <a:srgbClr val="00B0F0"/>
                </a:solidFill>
              </a:rPr>
              <a:t>http://www.if.pw.edu.pl/~pluta/pl/dyd/mtj/MTJ-W-wa/A-Buszko-Opracowanie-2b.pdf</a:t>
            </a:r>
          </a:p>
          <a:p>
            <a:r>
              <a:rPr lang="pl-PL" sz="1000" dirty="0" smtClean="0">
                <a:solidFill>
                  <a:srgbClr val="00B0F0"/>
                </a:solidFill>
              </a:rPr>
              <a:t>https://pl.wikipedia.org/wiki/Brachyterapia</a:t>
            </a:r>
          </a:p>
          <a:p>
            <a:r>
              <a:rPr lang="pl-PL" sz="1000" dirty="0" smtClean="0">
                <a:solidFill>
                  <a:srgbClr val="00B0F0"/>
                </a:solidFill>
              </a:rPr>
              <a:t>http://brachyterapia.eu/</a:t>
            </a:r>
          </a:p>
          <a:p>
            <a:r>
              <a:rPr lang="pl-PL" sz="1000" dirty="0" smtClean="0">
                <a:solidFill>
                  <a:srgbClr val="A365D1"/>
                </a:solidFill>
              </a:rPr>
              <a:t>https://pl.wikipedia.org/wiki/Teleradioterapia</a:t>
            </a:r>
          </a:p>
          <a:p>
            <a:r>
              <a:rPr lang="pl-PL" sz="1000" dirty="0" smtClean="0">
                <a:solidFill>
                  <a:srgbClr val="A365D1"/>
                </a:solidFill>
              </a:rPr>
              <a:t>http://dlibra.bg.ajd.czest.pl:8080/</a:t>
            </a:r>
            <a:r>
              <a:rPr lang="pl-PL" sz="1000" dirty="0" err="1" smtClean="0">
                <a:solidFill>
                  <a:srgbClr val="A365D1"/>
                </a:solidFill>
              </a:rPr>
              <a:t>Content</a:t>
            </a:r>
            <a:r>
              <a:rPr lang="pl-PL" sz="1000" dirty="0" smtClean="0">
                <a:solidFill>
                  <a:srgbClr val="A365D1"/>
                </a:solidFill>
              </a:rPr>
              <a:t>/2276/8.pdf</a:t>
            </a:r>
          </a:p>
          <a:p>
            <a:r>
              <a:rPr lang="pl-PL" sz="1000" dirty="0" smtClean="0">
                <a:solidFill>
                  <a:srgbClr val="D60093"/>
                </a:solidFill>
              </a:rPr>
              <a:t>http://webcache.googleusercontent.com/search?q=cache:http://www.if.pw.edu.pl/~pluta/pl/dyd/mtj/zal1/pz03/malinowska/pliki_html/metody_tele.html&amp;gws_rd=cr&amp;dcr=0&amp;ei=LprvWaKIE8ecgAau_qbwDQ</a:t>
            </a:r>
          </a:p>
          <a:p>
            <a:r>
              <a:rPr lang="pl-PL" sz="1000" dirty="0" smtClean="0">
                <a:solidFill>
                  <a:srgbClr val="D60093"/>
                </a:solidFill>
              </a:rPr>
              <a:t>http://www.e-onkologia.am.wroc.pl/docs/RADIOTERAPIA_PODSTAWY_WL.pdftp://www.onkologia.neostrada.pl/radioterapia.htm</a:t>
            </a:r>
          </a:p>
          <a:p>
            <a:r>
              <a:rPr lang="pl-PL" sz="1000" dirty="0" smtClean="0">
                <a:solidFill>
                  <a:srgbClr val="C44C88"/>
                </a:solidFill>
              </a:rPr>
              <a:t>https://pl.wikipedia.org/wiki/Sterylizacja_(mikrobiologia)</a:t>
            </a:r>
          </a:p>
          <a:p>
            <a:r>
              <a:rPr lang="pl-PL" sz="1000" dirty="0" smtClean="0">
                <a:solidFill>
                  <a:srgbClr val="C44C88"/>
                </a:solidFill>
              </a:rPr>
              <a:t>http://www.iaea.org/inis/collection/NCLCollectionStore/_Public/28/067/28067703.pdf</a:t>
            </a:r>
          </a:p>
          <a:p>
            <a:r>
              <a:rPr lang="pl-PL" sz="1000" dirty="0" smtClean="0">
                <a:solidFill>
                  <a:srgbClr val="C44C88"/>
                </a:solidFill>
              </a:rPr>
              <a:t>http://www.kopernik.org.pl/bazawiedzy/artykuly/empromieniex-promienie-x/</a:t>
            </a:r>
          </a:p>
          <a:p>
            <a:r>
              <a:rPr lang="pl-PL" sz="1000" dirty="0" smtClean="0">
                <a:solidFill>
                  <a:srgbClr val="E56583"/>
                </a:solidFill>
              </a:rPr>
              <a:t>http://www.kskcancercenter.com/index.php?option=com_content&amp;view=article&amp;id=18&amp;Itemid=125</a:t>
            </a:r>
          </a:p>
          <a:p>
            <a:r>
              <a:rPr lang="pl-PL" sz="1000" dirty="0" smtClean="0">
                <a:solidFill>
                  <a:srgbClr val="E56583"/>
                </a:solidFill>
              </a:rPr>
              <a:t>http://www.wco.pl/zb/files/download/stud-lek.pdf</a:t>
            </a:r>
          </a:p>
          <a:p>
            <a:r>
              <a:rPr lang="pl-PL" sz="1000" dirty="0" smtClean="0">
                <a:solidFill>
                  <a:srgbClr val="FFC000"/>
                </a:solidFill>
              </a:rPr>
              <a:t>https://www.mskcc.org/cancer-care/patient-education/image-guided-radiation-therapy</a:t>
            </a:r>
          </a:p>
          <a:p>
            <a:r>
              <a:rPr lang="pl-PL" sz="1000" dirty="0" smtClean="0">
                <a:solidFill>
                  <a:srgbClr val="FFC000"/>
                </a:solidFill>
              </a:rPr>
              <a:t>https://pl.wikipedia.org/wiki/N%C3%B3%C5%BC_gamma</a:t>
            </a:r>
          </a:p>
          <a:p>
            <a:r>
              <a:rPr lang="pl-PL" sz="1000" dirty="0" smtClean="0">
                <a:solidFill>
                  <a:srgbClr val="FFC000"/>
                </a:solidFill>
              </a:rPr>
              <a:t>https://pl.wikipedia.org/wiki/Promieniowanie_gamma</a:t>
            </a:r>
          </a:p>
          <a:p>
            <a:r>
              <a:rPr lang="pl-PL" sz="1000" dirty="0" smtClean="0">
                <a:solidFill>
                  <a:srgbClr val="FFC000"/>
                </a:solidFill>
              </a:rPr>
              <a:t>http://www.krystalografia.us.edu.pl/mag/mag4b.pdf</a:t>
            </a:r>
          </a:p>
          <a:p>
            <a:r>
              <a:rPr lang="pl-PL" sz="1000" dirty="0" smtClean="0">
                <a:solidFill>
                  <a:schemeClr val="accent4">
                    <a:lumMod val="40000"/>
                    <a:lumOff val="60000"/>
                  </a:schemeClr>
                </a:solidFill>
              </a:rPr>
              <a:t>http://webcache.googleusercontent.com/search?q=cache:http://www.if.pw.edu.pl/~pluta/pl/dyd/mfj/wyklad/w2/segment7/main.htm&amp;gws_rd=cr&amp;dcr=0&amp;ei=b5zvWZqIOOyCgAbS8Ij4Dg</a:t>
            </a:r>
          </a:p>
          <a:p>
            <a:r>
              <a:rPr lang="pl-PL" sz="1000" dirty="0" smtClean="0">
                <a:solidFill>
                  <a:schemeClr val="accent4">
                    <a:lumMod val="40000"/>
                    <a:lumOff val="60000"/>
                  </a:schemeClr>
                </a:solidFill>
              </a:rPr>
              <a:t>https://encyklopedia.pwn.pl/haslo/radiofarmaceutyki;3965424.html</a:t>
            </a:r>
          </a:p>
          <a:p>
            <a:r>
              <a:rPr lang="pl-PL" sz="1000" dirty="0" smtClean="0">
                <a:solidFill>
                  <a:schemeClr val="accent4">
                    <a:lumMod val="40000"/>
                    <a:lumOff val="60000"/>
                  </a:schemeClr>
                </a:solidFill>
              </a:rPr>
              <a:t>https://meshb.nlm.nih.gov/record/ui?name=SPECT</a:t>
            </a:r>
          </a:p>
          <a:p>
            <a:r>
              <a:rPr lang="pl-PL" sz="1000" dirty="0" smtClean="0">
                <a:solidFill>
                  <a:schemeClr val="accent4">
                    <a:lumMod val="40000"/>
                    <a:lumOff val="60000"/>
                  </a:schemeClr>
                </a:solidFill>
              </a:rPr>
              <a:t>http://voxel.pl/informacje-na-temat-badania-medycyny-nuklearnej-spect</a:t>
            </a:r>
          </a:p>
          <a:p>
            <a:r>
              <a:rPr lang="pl-PL" sz="1000" dirty="0" smtClean="0">
                <a:solidFill>
                  <a:schemeClr val="accent4">
                    <a:lumMod val="40000"/>
                    <a:lumOff val="60000"/>
                  </a:schemeClr>
                </a:solidFill>
              </a:rPr>
              <a:t>http://www.iaea.org/inis/collection/NCLCollectionStore/_Public/28/033/28033960.pdf</a:t>
            </a:r>
          </a:p>
          <a:p>
            <a:r>
              <a:rPr lang="pl-PL" sz="1000" dirty="0" smtClean="0">
                <a:solidFill>
                  <a:schemeClr val="accent4">
                    <a:lumMod val="40000"/>
                    <a:lumOff val="60000"/>
                  </a:schemeClr>
                </a:solidFill>
              </a:rPr>
              <a:t>http://www.gammaknife.pl/</a:t>
            </a:r>
          </a:p>
          <a:p>
            <a:r>
              <a:rPr lang="pl-PL" sz="1000" dirty="0" smtClean="0">
                <a:solidFill>
                  <a:schemeClr val="accent4">
                    <a:lumMod val="40000"/>
                    <a:lumOff val="60000"/>
                  </a:schemeClr>
                </a:solidFill>
              </a:rPr>
              <a:t>https://pl.wikipedia.org/wiki/Badania_SPECT</a:t>
            </a:r>
          </a:p>
          <a:p>
            <a:r>
              <a:rPr lang="pl-PL" sz="1000" dirty="0" smtClean="0">
                <a:solidFill>
                  <a:schemeClr val="accent4">
                    <a:lumMod val="40000"/>
                    <a:lumOff val="60000"/>
                  </a:schemeClr>
                </a:solidFill>
              </a:rPr>
              <a:t>https://pl.wikipedia.org/wiki/Bomba_kobaltowa</a:t>
            </a:r>
          </a:p>
          <a:p>
            <a:r>
              <a:rPr lang="pl-PL" sz="1000" dirty="0" smtClean="0">
                <a:solidFill>
                  <a:schemeClr val="accent4">
                    <a:lumMod val="40000"/>
                    <a:lumOff val="60000"/>
                  </a:schemeClr>
                </a:solidFill>
              </a:rPr>
              <a:t>https://centrum-radioterapii.pl/dla-pacjenta/powiklania-radioterapii</a:t>
            </a:r>
            <a:r>
              <a:rPr lang="pl-PL" sz="1000" dirty="0" smtClean="0">
                <a:solidFill>
                  <a:schemeClr val="accent4">
                    <a:lumMod val="40000"/>
                    <a:lumOff val="60000"/>
                  </a:schemeClr>
                </a:solidFill>
              </a:rPr>
              <a:t>/</a:t>
            </a:r>
          </a:p>
          <a:p>
            <a:r>
              <a:rPr lang="pl-PL" sz="1000" dirty="0" smtClean="0">
                <a:solidFill>
                  <a:schemeClr val="accent4">
                    <a:lumMod val="40000"/>
                    <a:lumOff val="60000"/>
                  </a:schemeClr>
                </a:solidFill>
              </a:rPr>
              <a:t>https://medtube.pl/tribune-pl/2012/02/laser-w-medycynie-w-jakich-przypadkach-mozemy-go-uzyc</a:t>
            </a:r>
            <a:r>
              <a:rPr lang="pl-PL" sz="1000" dirty="0" smtClean="0">
                <a:solidFill>
                  <a:schemeClr val="accent4">
                    <a:lumMod val="40000"/>
                    <a:lumOff val="60000"/>
                  </a:schemeClr>
                </a:solidFill>
              </a:rPr>
              <a:t>/</a:t>
            </a:r>
            <a:r>
              <a:rPr lang="pl-PL" sz="1000" dirty="0" smtClean="0">
                <a:solidFill>
                  <a:schemeClr val="accent4">
                    <a:lumMod val="40000"/>
                    <a:lumOff val="60000"/>
                  </a:schemeClr>
                </a:solidFill>
              </a:rPr>
              <a:t> </a:t>
            </a:r>
            <a:endParaRPr lang="pl-PL" sz="1000" dirty="0" smtClean="0">
              <a:solidFill>
                <a:schemeClr val="accent4">
                  <a:lumMod val="40000"/>
                  <a:lumOff val="60000"/>
                </a:schemeClr>
              </a:solidFill>
            </a:endParaRPr>
          </a:p>
          <a:p>
            <a:r>
              <a:rPr lang="pl-PL" sz="1000" dirty="0" smtClean="0">
                <a:solidFill>
                  <a:schemeClr val="accent4">
                    <a:lumMod val="40000"/>
                    <a:lumOff val="60000"/>
                  </a:schemeClr>
                </a:solidFill>
              </a:rPr>
              <a:t>http</a:t>
            </a:r>
            <a:r>
              <a:rPr lang="pl-PL" sz="1000" dirty="0" smtClean="0">
                <a:solidFill>
                  <a:schemeClr val="accent4">
                    <a:lumMod val="40000"/>
                    <a:lumOff val="60000"/>
                  </a:schemeClr>
                </a:solidFill>
              </a:rPr>
              <a:t>://</a:t>
            </a:r>
            <a:r>
              <a:rPr lang="pl-PL" sz="1000" dirty="0" smtClean="0">
                <a:solidFill>
                  <a:schemeClr val="accent4">
                    <a:lumMod val="40000"/>
                    <a:lumOff val="60000"/>
                  </a:schemeClr>
                </a:solidFill>
              </a:rPr>
              <a:t>fizyka.net.pl/aktualnosci/ciekawostki_m.html</a:t>
            </a:r>
          </a:p>
          <a:p>
            <a:endParaRPr lang="pl-PL" sz="1000" dirty="0" smtClean="0">
              <a:solidFill>
                <a:schemeClr val="accent4">
                  <a:lumMod val="40000"/>
                  <a:lumOff val="60000"/>
                </a:schemeClr>
              </a:solidFill>
            </a:endParaRPr>
          </a:p>
          <a:p>
            <a:endParaRPr lang="pl-PL" sz="1000" dirty="0" smtClean="0">
              <a:solidFill>
                <a:schemeClr val="accent4">
                  <a:lumMod val="40000"/>
                  <a:lumOff val="60000"/>
                </a:schemeClr>
              </a:solidFill>
            </a:endParaRPr>
          </a:p>
          <a:p>
            <a:endParaRPr lang="pl-PL" sz="1000" dirty="0" smtClean="0">
              <a:solidFill>
                <a:schemeClr val="accent4">
                  <a:lumMod val="40000"/>
                  <a:lumOff val="60000"/>
                </a:schemeClr>
              </a:solidFill>
            </a:endParaRPr>
          </a:p>
          <a:p>
            <a:endParaRPr lang="pl-PL" sz="1000" dirty="0" smtClean="0">
              <a:solidFill>
                <a:schemeClr val="accent4">
                  <a:lumMod val="40000"/>
                  <a:lumOff val="60000"/>
                </a:schemeClr>
              </a:solidFill>
            </a:endParaRPr>
          </a:p>
          <a:p>
            <a:r>
              <a:rPr lang="pl-PL" dirty="0" smtClean="0">
                <a:solidFill>
                  <a:schemeClr val="bg1"/>
                </a:solidFill>
              </a:rPr>
              <a:t/>
            </a:r>
            <a:br>
              <a:rPr lang="pl-PL" dirty="0" smtClean="0">
                <a:solidFill>
                  <a:schemeClr val="bg1"/>
                </a:solidFill>
              </a:rPr>
            </a:br>
            <a:r>
              <a:rPr lang="pl-PL" dirty="0" smtClean="0">
                <a:solidFill>
                  <a:schemeClr val="accent1">
                    <a:lumMod val="75000"/>
                  </a:schemeClr>
                </a:solidFill>
              </a:rPr>
              <a:t/>
            </a:r>
            <a:br>
              <a:rPr lang="pl-PL" dirty="0" smtClean="0">
                <a:solidFill>
                  <a:schemeClr val="accent1">
                    <a:lumMod val="75000"/>
                  </a:schemeClr>
                </a:solidFill>
              </a:rPr>
            </a:br>
            <a:endParaRPr lang="pl-PL" dirty="0">
              <a:solidFill>
                <a:schemeClr val="accent1">
                  <a:lumMod val="75000"/>
                </a:schemeClr>
              </a:solidFill>
            </a:endParaRPr>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 calcmode="lin" valueType="num">
                                      <p:cBhvr additive="base">
                                        <p:cTn id="3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 calcmode="lin" valueType="num">
                                      <p:cBhvr additive="base">
                                        <p:cTn id="42"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additive="base">
                                        <p:cTn id="4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 calcmode="lin" valueType="num">
                                      <p:cBhvr additive="base">
                                        <p:cTn id="52"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 calcmode="lin" valueType="num">
                                      <p:cBhvr additive="base">
                                        <p:cTn id="5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 calcmode="lin" valueType="num">
                                      <p:cBhvr additive="base">
                                        <p:cTn id="62"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nodeType="after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 calcmode="lin" valueType="num">
                                      <p:cBhvr additive="base">
                                        <p:cTn id="67"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nodeType="afterEffect">
                                  <p:stCondLst>
                                    <p:cond delay="0"/>
                                  </p:stCondLst>
                                  <p:childTnLst>
                                    <p:set>
                                      <p:cBhvr>
                                        <p:cTn id="71" dur="1" fill="hold">
                                          <p:stCondLst>
                                            <p:cond delay="0"/>
                                          </p:stCondLst>
                                        </p:cTn>
                                        <p:tgtEl>
                                          <p:spTgt spid="5">
                                            <p:txEl>
                                              <p:pRg st="12" end="12"/>
                                            </p:txEl>
                                          </p:spTgt>
                                        </p:tgtEl>
                                        <p:attrNameLst>
                                          <p:attrName>style.visibility</p:attrName>
                                        </p:attrNameLst>
                                      </p:cBhvr>
                                      <p:to>
                                        <p:strVal val="visible"/>
                                      </p:to>
                                    </p:set>
                                    <p:anim calcmode="lin" valueType="num">
                                      <p:cBhvr additive="base">
                                        <p:cTn id="72"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nodeType="afterEffect">
                                  <p:stCondLst>
                                    <p:cond delay="0"/>
                                  </p:stCondLst>
                                  <p:childTnLst>
                                    <p:set>
                                      <p:cBhvr>
                                        <p:cTn id="76" dur="1" fill="hold">
                                          <p:stCondLst>
                                            <p:cond delay="0"/>
                                          </p:stCondLst>
                                        </p:cTn>
                                        <p:tgtEl>
                                          <p:spTgt spid="5">
                                            <p:txEl>
                                              <p:pRg st="13" end="13"/>
                                            </p:txEl>
                                          </p:spTgt>
                                        </p:tgtEl>
                                        <p:attrNameLst>
                                          <p:attrName>style.visibility</p:attrName>
                                        </p:attrNameLst>
                                      </p:cBhvr>
                                      <p:to>
                                        <p:strVal val="visible"/>
                                      </p:to>
                                    </p:set>
                                    <p:anim calcmode="lin" valueType="num">
                                      <p:cBhvr additive="base">
                                        <p:cTn id="77"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nodeType="afterEffect">
                                  <p:stCondLst>
                                    <p:cond delay="0"/>
                                  </p:stCondLst>
                                  <p:childTnLst>
                                    <p:set>
                                      <p:cBhvr>
                                        <p:cTn id="81" dur="1" fill="hold">
                                          <p:stCondLst>
                                            <p:cond delay="0"/>
                                          </p:stCondLst>
                                        </p:cTn>
                                        <p:tgtEl>
                                          <p:spTgt spid="5">
                                            <p:txEl>
                                              <p:pRg st="14" end="14"/>
                                            </p:txEl>
                                          </p:spTgt>
                                        </p:tgtEl>
                                        <p:attrNameLst>
                                          <p:attrName>style.visibility</p:attrName>
                                        </p:attrNameLst>
                                      </p:cBhvr>
                                      <p:to>
                                        <p:strVal val="visible"/>
                                      </p:to>
                                    </p:set>
                                    <p:anim calcmode="lin" valueType="num">
                                      <p:cBhvr additive="base">
                                        <p:cTn id="82" dur="500" fill="hold"/>
                                        <p:tgtEl>
                                          <p:spTgt spid="5">
                                            <p:txEl>
                                              <p:pRg st="14" end="14"/>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5">
                                            <p:txEl>
                                              <p:pRg st="14" end="14"/>
                                            </p:txEl>
                                          </p:spTgt>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4" fill="hold" nodeType="afterEffect">
                                  <p:stCondLst>
                                    <p:cond delay="0"/>
                                  </p:stCondLst>
                                  <p:childTnLst>
                                    <p:set>
                                      <p:cBhvr>
                                        <p:cTn id="86" dur="1" fill="hold">
                                          <p:stCondLst>
                                            <p:cond delay="0"/>
                                          </p:stCondLst>
                                        </p:cTn>
                                        <p:tgtEl>
                                          <p:spTgt spid="5">
                                            <p:txEl>
                                              <p:pRg st="15" end="15"/>
                                            </p:txEl>
                                          </p:spTgt>
                                        </p:tgtEl>
                                        <p:attrNameLst>
                                          <p:attrName>style.visibility</p:attrName>
                                        </p:attrNameLst>
                                      </p:cBhvr>
                                      <p:to>
                                        <p:strVal val="visible"/>
                                      </p:to>
                                    </p:set>
                                    <p:anim calcmode="lin" valueType="num">
                                      <p:cBhvr additive="base">
                                        <p:cTn id="87" dur="500" fill="hold"/>
                                        <p:tgtEl>
                                          <p:spTgt spid="5">
                                            <p:txEl>
                                              <p:pRg st="15" end="15"/>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5">
                                            <p:txEl>
                                              <p:pRg st="15" end="15"/>
                                            </p:txEl>
                                          </p:spTgt>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4" fill="hold" nodeType="afterEffect">
                                  <p:stCondLst>
                                    <p:cond delay="0"/>
                                  </p:stCondLst>
                                  <p:childTnLst>
                                    <p:set>
                                      <p:cBhvr>
                                        <p:cTn id="91" dur="1" fill="hold">
                                          <p:stCondLst>
                                            <p:cond delay="0"/>
                                          </p:stCondLst>
                                        </p:cTn>
                                        <p:tgtEl>
                                          <p:spTgt spid="5">
                                            <p:txEl>
                                              <p:pRg st="16" end="16"/>
                                            </p:txEl>
                                          </p:spTgt>
                                        </p:tgtEl>
                                        <p:attrNameLst>
                                          <p:attrName>style.visibility</p:attrName>
                                        </p:attrNameLst>
                                      </p:cBhvr>
                                      <p:to>
                                        <p:strVal val="visible"/>
                                      </p:to>
                                    </p:set>
                                    <p:anim calcmode="lin" valueType="num">
                                      <p:cBhvr additive="base">
                                        <p:cTn id="92" dur="500" fill="hold"/>
                                        <p:tgtEl>
                                          <p:spTgt spid="5">
                                            <p:txEl>
                                              <p:pRg st="16" end="16"/>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5">
                                            <p:txEl>
                                              <p:pRg st="16" end="16"/>
                                            </p:txEl>
                                          </p:spTgt>
                                        </p:tgtEl>
                                        <p:attrNameLst>
                                          <p:attrName>ppt_y</p:attrName>
                                        </p:attrNameLst>
                                      </p:cBhvr>
                                      <p:tavLst>
                                        <p:tav tm="0">
                                          <p:val>
                                            <p:strVal val="1+#ppt_h/2"/>
                                          </p:val>
                                        </p:tav>
                                        <p:tav tm="100000">
                                          <p:val>
                                            <p:strVal val="#ppt_y"/>
                                          </p:val>
                                        </p:tav>
                                      </p:tavLst>
                                    </p:anim>
                                  </p:childTnLst>
                                </p:cTn>
                              </p:par>
                            </p:childTnLst>
                          </p:cTn>
                        </p:par>
                        <p:par>
                          <p:cTn id="94" fill="hold">
                            <p:stCondLst>
                              <p:cond delay="9000"/>
                            </p:stCondLst>
                            <p:childTnLst>
                              <p:par>
                                <p:cTn id="95" presetID="2" presetClass="entr" presetSubtype="4" fill="hold" nodeType="afterEffect">
                                  <p:stCondLst>
                                    <p:cond delay="0"/>
                                  </p:stCondLst>
                                  <p:childTnLst>
                                    <p:set>
                                      <p:cBhvr>
                                        <p:cTn id="96" dur="1" fill="hold">
                                          <p:stCondLst>
                                            <p:cond delay="0"/>
                                          </p:stCondLst>
                                        </p:cTn>
                                        <p:tgtEl>
                                          <p:spTgt spid="5">
                                            <p:txEl>
                                              <p:pRg st="17" end="17"/>
                                            </p:txEl>
                                          </p:spTgt>
                                        </p:tgtEl>
                                        <p:attrNameLst>
                                          <p:attrName>style.visibility</p:attrName>
                                        </p:attrNameLst>
                                      </p:cBhvr>
                                      <p:to>
                                        <p:strVal val="visible"/>
                                      </p:to>
                                    </p:set>
                                    <p:anim calcmode="lin" valueType="num">
                                      <p:cBhvr additive="base">
                                        <p:cTn id="97" dur="500" fill="hold"/>
                                        <p:tgtEl>
                                          <p:spTgt spid="5">
                                            <p:txEl>
                                              <p:pRg st="17" end="17"/>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5">
                                            <p:txEl>
                                              <p:pRg st="17" end="17"/>
                                            </p:txEl>
                                          </p:spTgt>
                                        </p:tgtEl>
                                        <p:attrNameLst>
                                          <p:attrName>ppt_y</p:attrName>
                                        </p:attrNameLst>
                                      </p:cBhvr>
                                      <p:tavLst>
                                        <p:tav tm="0">
                                          <p:val>
                                            <p:strVal val="1+#ppt_h/2"/>
                                          </p:val>
                                        </p:tav>
                                        <p:tav tm="100000">
                                          <p:val>
                                            <p:strVal val="#ppt_y"/>
                                          </p:val>
                                        </p:tav>
                                      </p:tavLst>
                                    </p:anim>
                                  </p:childTnLst>
                                </p:cTn>
                              </p:par>
                            </p:childTnLst>
                          </p:cTn>
                        </p:par>
                        <p:par>
                          <p:cTn id="99" fill="hold">
                            <p:stCondLst>
                              <p:cond delay="9500"/>
                            </p:stCondLst>
                            <p:childTnLst>
                              <p:par>
                                <p:cTn id="100" presetID="2" presetClass="entr" presetSubtype="4" fill="hold" nodeType="afterEffect">
                                  <p:stCondLst>
                                    <p:cond delay="0"/>
                                  </p:stCondLst>
                                  <p:childTnLst>
                                    <p:set>
                                      <p:cBhvr>
                                        <p:cTn id="101" dur="1" fill="hold">
                                          <p:stCondLst>
                                            <p:cond delay="0"/>
                                          </p:stCondLst>
                                        </p:cTn>
                                        <p:tgtEl>
                                          <p:spTgt spid="5">
                                            <p:txEl>
                                              <p:pRg st="18" end="18"/>
                                            </p:txEl>
                                          </p:spTgt>
                                        </p:tgtEl>
                                        <p:attrNameLst>
                                          <p:attrName>style.visibility</p:attrName>
                                        </p:attrNameLst>
                                      </p:cBhvr>
                                      <p:to>
                                        <p:strVal val="visible"/>
                                      </p:to>
                                    </p:set>
                                    <p:anim calcmode="lin" valueType="num">
                                      <p:cBhvr additive="base">
                                        <p:cTn id="102" dur="500" fill="hold"/>
                                        <p:tgtEl>
                                          <p:spTgt spid="5">
                                            <p:txEl>
                                              <p:pRg st="18" end="18"/>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5">
                                            <p:txEl>
                                              <p:pRg st="18" end="18"/>
                                            </p:txEl>
                                          </p:spTgt>
                                        </p:tgtEl>
                                        <p:attrNameLst>
                                          <p:attrName>ppt_y</p:attrName>
                                        </p:attrNameLst>
                                      </p:cBhvr>
                                      <p:tavLst>
                                        <p:tav tm="0">
                                          <p:val>
                                            <p:strVal val="1+#ppt_h/2"/>
                                          </p:val>
                                        </p:tav>
                                        <p:tav tm="100000">
                                          <p:val>
                                            <p:strVal val="#ppt_y"/>
                                          </p:val>
                                        </p:tav>
                                      </p:tavLst>
                                    </p:anim>
                                  </p:childTnLst>
                                </p:cTn>
                              </p:par>
                            </p:childTnLst>
                          </p:cTn>
                        </p:par>
                        <p:par>
                          <p:cTn id="104" fill="hold">
                            <p:stCondLst>
                              <p:cond delay="10000"/>
                            </p:stCondLst>
                            <p:childTnLst>
                              <p:par>
                                <p:cTn id="105" presetID="2" presetClass="entr" presetSubtype="4" fill="hold" nodeType="afterEffect">
                                  <p:stCondLst>
                                    <p:cond delay="0"/>
                                  </p:stCondLst>
                                  <p:childTnLst>
                                    <p:set>
                                      <p:cBhvr>
                                        <p:cTn id="106" dur="1" fill="hold">
                                          <p:stCondLst>
                                            <p:cond delay="0"/>
                                          </p:stCondLst>
                                        </p:cTn>
                                        <p:tgtEl>
                                          <p:spTgt spid="5">
                                            <p:txEl>
                                              <p:pRg st="19" end="19"/>
                                            </p:txEl>
                                          </p:spTgt>
                                        </p:tgtEl>
                                        <p:attrNameLst>
                                          <p:attrName>style.visibility</p:attrName>
                                        </p:attrNameLst>
                                      </p:cBhvr>
                                      <p:to>
                                        <p:strVal val="visible"/>
                                      </p:to>
                                    </p:set>
                                    <p:anim calcmode="lin" valueType="num">
                                      <p:cBhvr additive="base">
                                        <p:cTn id="107" dur="500" fill="hold"/>
                                        <p:tgtEl>
                                          <p:spTgt spid="5">
                                            <p:txEl>
                                              <p:pRg st="19" end="19"/>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5">
                                            <p:txEl>
                                              <p:pRg st="19" end="19"/>
                                            </p:txEl>
                                          </p:spTgt>
                                        </p:tgtEl>
                                        <p:attrNameLst>
                                          <p:attrName>ppt_y</p:attrName>
                                        </p:attrNameLst>
                                      </p:cBhvr>
                                      <p:tavLst>
                                        <p:tav tm="0">
                                          <p:val>
                                            <p:strVal val="1+#ppt_h/2"/>
                                          </p:val>
                                        </p:tav>
                                        <p:tav tm="100000">
                                          <p:val>
                                            <p:strVal val="#ppt_y"/>
                                          </p:val>
                                        </p:tav>
                                      </p:tavLst>
                                    </p:anim>
                                  </p:childTnLst>
                                </p:cTn>
                              </p:par>
                            </p:childTnLst>
                          </p:cTn>
                        </p:par>
                        <p:par>
                          <p:cTn id="109" fill="hold">
                            <p:stCondLst>
                              <p:cond delay="10500"/>
                            </p:stCondLst>
                            <p:childTnLst>
                              <p:par>
                                <p:cTn id="110" presetID="2" presetClass="entr" presetSubtype="4" fill="hold" nodeType="afterEffect">
                                  <p:stCondLst>
                                    <p:cond delay="0"/>
                                  </p:stCondLst>
                                  <p:childTnLst>
                                    <p:set>
                                      <p:cBhvr>
                                        <p:cTn id="111" dur="1" fill="hold">
                                          <p:stCondLst>
                                            <p:cond delay="0"/>
                                          </p:stCondLst>
                                        </p:cTn>
                                        <p:tgtEl>
                                          <p:spTgt spid="5">
                                            <p:txEl>
                                              <p:pRg st="20" end="20"/>
                                            </p:txEl>
                                          </p:spTgt>
                                        </p:tgtEl>
                                        <p:attrNameLst>
                                          <p:attrName>style.visibility</p:attrName>
                                        </p:attrNameLst>
                                      </p:cBhvr>
                                      <p:to>
                                        <p:strVal val="visible"/>
                                      </p:to>
                                    </p:set>
                                    <p:anim calcmode="lin" valueType="num">
                                      <p:cBhvr additive="base">
                                        <p:cTn id="112" dur="500" fill="hold"/>
                                        <p:tgtEl>
                                          <p:spTgt spid="5">
                                            <p:txEl>
                                              <p:pRg st="20" end="20"/>
                                            </p:txEl>
                                          </p:spTgt>
                                        </p:tgtEl>
                                        <p:attrNameLst>
                                          <p:attrName>ppt_x</p:attrName>
                                        </p:attrNameLst>
                                      </p:cBhvr>
                                      <p:tavLst>
                                        <p:tav tm="0">
                                          <p:val>
                                            <p:strVal val="#ppt_x"/>
                                          </p:val>
                                        </p:tav>
                                        <p:tav tm="100000">
                                          <p:val>
                                            <p:strVal val="#ppt_x"/>
                                          </p:val>
                                        </p:tav>
                                      </p:tavLst>
                                    </p:anim>
                                    <p:anim calcmode="lin" valueType="num">
                                      <p:cBhvr additive="base">
                                        <p:cTn id="113" dur="500" fill="hold"/>
                                        <p:tgtEl>
                                          <p:spTgt spid="5">
                                            <p:txEl>
                                              <p:pRg st="20" end="20"/>
                                            </p:txEl>
                                          </p:spTgt>
                                        </p:tgtEl>
                                        <p:attrNameLst>
                                          <p:attrName>ppt_y</p:attrName>
                                        </p:attrNameLst>
                                      </p:cBhvr>
                                      <p:tavLst>
                                        <p:tav tm="0">
                                          <p:val>
                                            <p:strVal val="1+#ppt_h/2"/>
                                          </p:val>
                                        </p:tav>
                                        <p:tav tm="100000">
                                          <p:val>
                                            <p:strVal val="#ppt_y"/>
                                          </p:val>
                                        </p:tav>
                                      </p:tavLst>
                                    </p:anim>
                                  </p:childTnLst>
                                </p:cTn>
                              </p:par>
                            </p:childTnLst>
                          </p:cTn>
                        </p:par>
                        <p:par>
                          <p:cTn id="114" fill="hold">
                            <p:stCondLst>
                              <p:cond delay="11000"/>
                            </p:stCondLst>
                            <p:childTnLst>
                              <p:par>
                                <p:cTn id="115" presetID="2" presetClass="entr" presetSubtype="4" fill="hold" nodeType="afterEffect">
                                  <p:stCondLst>
                                    <p:cond delay="0"/>
                                  </p:stCondLst>
                                  <p:childTnLst>
                                    <p:set>
                                      <p:cBhvr>
                                        <p:cTn id="116" dur="1" fill="hold">
                                          <p:stCondLst>
                                            <p:cond delay="0"/>
                                          </p:stCondLst>
                                        </p:cTn>
                                        <p:tgtEl>
                                          <p:spTgt spid="5">
                                            <p:txEl>
                                              <p:pRg st="21" end="21"/>
                                            </p:txEl>
                                          </p:spTgt>
                                        </p:tgtEl>
                                        <p:attrNameLst>
                                          <p:attrName>style.visibility</p:attrName>
                                        </p:attrNameLst>
                                      </p:cBhvr>
                                      <p:to>
                                        <p:strVal val="visible"/>
                                      </p:to>
                                    </p:set>
                                    <p:anim calcmode="lin" valueType="num">
                                      <p:cBhvr additive="base">
                                        <p:cTn id="117" dur="500" fill="hold"/>
                                        <p:tgtEl>
                                          <p:spTgt spid="5">
                                            <p:txEl>
                                              <p:pRg st="21" end="21"/>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5">
                                            <p:txEl>
                                              <p:pRg st="21" end="21"/>
                                            </p:txEl>
                                          </p:spTgt>
                                        </p:tgtEl>
                                        <p:attrNameLst>
                                          <p:attrName>ppt_y</p:attrName>
                                        </p:attrNameLst>
                                      </p:cBhvr>
                                      <p:tavLst>
                                        <p:tav tm="0">
                                          <p:val>
                                            <p:strVal val="1+#ppt_h/2"/>
                                          </p:val>
                                        </p:tav>
                                        <p:tav tm="100000">
                                          <p:val>
                                            <p:strVal val="#ppt_y"/>
                                          </p:val>
                                        </p:tav>
                                      </p:tavLst>
                                    </p:anim>
                                  </p:childTnLst>
                                </p:cTn>
                              </p:par>
                            </p:childTnLst>
                          </p:cTn>
                        </p:par>
                        <p:par>
                          <p:cTn id="119" fill="hold">
                            <p:stCondLst>
                              <p:cond delay="11500"/>
                            </p:stCondLst>
                            <p:childTnLst>
                              <p:par>
                                <p:cTn id="120" presetID="2" presetClass="entr" presetSubtype="4" fill="hold" nodeType="afterEffect">
                                  <p:stCondLst>
                                    <p:cond delay="0"/>
                                  </p:stCondLst>
                                  <p:childTnLst>
                                    <p:set>
                                      <p:cBhvr>
                                        <p:cTn id="121" dur="1" fill="hold">
                                          <p:stCondLst>
                                            <p:cond delay="0"/>
                                          </p:stCondLst>
                                        </p:cTn>
                                        <p:tgtEl>
                                          <p:spTgt spid="5">
                                            <p:txEl>
                                              <p:pRg st="22" end="22"/>
                                            </p:txEl>
                                          </p:spTgt>
                                        </p:tgtEl>
                                        <p:attrNameLst>
                                          <p:attrName>style.visibility</p:attrName>
                                        </p:attrNameLst>
                                      </p:cBhvr>
                                      <p:to>
                                        <p:strVal val="visible"/>
                                      </p:to>
                                    </p:set>
                                    <p:anim calcmode="lin" valueType="num">
                                      <p:cBhvr additive="base">
                                        <p:cTn id="122" dur="500" fill="hold"/>
                                        <p:tgtEl>
                                          <p:spTgt spid="5">
                                            <p:txEl>
                                              <p:pRg st="22" end="22"/>
                                            </p:txEl>
                                          </p:spTgt>
                                        </p:tgtEl>
                                        <p:attrNameLst>
                                          <p:attrName>ppt_x</p:attrName>
                                        </p:attrNameLst>
                                      </p:cBhvr>
                                      <p:tavLst>
                                        <p:tav tm="0">
                                          <p:val>
                                            <p:strVal val="#ppt_x"/>
                                          </p:val>
                                        </p:tav>
                                        <p:tav tm="100000">
                                          <p:val>
                                            <p:strVal val="#ppt_x"/>
                                          </p:val>
                                        </p:tav>
                                      </p:tavLst>
                                    </p:anim>
                                    <p:anim calcmode="lin" valueType="num">
                                      <p:cBhvr additive="base">
                                        <p:cTn id="123" dur="500" fill="hold"/>
                                        <p:tgtEl>
                                          <p:spTgt spid="5">
                                            <p:txEl>
                                              <p:pRg st="22" end="22"/>
                                            </p:txEl>
                                          </p:spTgt>
                                        </p:tgtEl>
                                        <p:attrNameLst>
                                          <p:attrName>ppt_y</p:attrName>
                                        </p:attrNameLst>
                                      </p:cBhvr>
                                      <p:tavLst>
                                        <p:tav tm="0">
                                          <p:val>
                                            <p:strVal val="1+#ppt_h/2"/>
                                          </p:val>
                                        </p:tav>
                                        <p:tav tm="100000">
                                          <p:val>
                                            <p:strVal val="#ppt_y"/>
                                          </p:val>
                                        </p:tav>
                                      </p:tavLst>
                                    </p:anim>
                                  </p:childTnLst>
                                </p:cTn>
                              </p:par>
                            </p:childTnLst>
                          </p:cTn>
                        </p:par>
                        <p:par>
                          <p:cTn id="124" fill="hold">
                            <p:stCondLst>
                              <p:cond delay="12000"/>
                            </p:stCondLst>
                            <p:childTnLst>
                              <p:par>
                                <p:cTn id="125" presetID="2" presetClass="entr" presetSubtype="4" fill="hold" nodeType="afterEffect">
                                  <p:stCondLst>
                                    <p:cond delay="0"/>
                                  </p:stCondLst>
                                  <p:childTnLst>
                                    <p:set>
                                      <p:cBhvr>
                                        <p:cTn id="126" dur="1" fill="hold">
                                          <p:stCondLst>
                                            <p:cond delay="0"/>
                                          </p:stCondLst>
                                        </p:cTn>
                                        <p:tgtEl>
                                          <p:spTgt spid="5">
                                            <p:txEl>
                                              <p:pRg st="23" end="23"/>
                                            </p:txEl>
                                          </p:spTgt>
                                        </p:tgtEl>
                                        <p:attrNameLst>
                                          <p:attrName>style.visibility</p:attrName>
                                        </p:attrNameLst>
                                      </p:cBhvr>
                                      <p:to>
                                        <p:strVal val="visible"/>
                                      </p:to>
                                    </p:set>
                                    <p:anim calcmode="lin" valueType="num">
                                      <p:cBhvr additive="base">
                                        <p:cTn id="127" dur="500" fill="hold"/>
                                        <p:tgtEl>
                                          <p:spTgt spid="5">
                                            <p:txEl>
                                              <p:pRg st="23" end="23"/>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5">
                                            <p:txEl>
                                              <p:pRg st="23" end="23"/>
                                            </p:txEl>
                                          </p:spTgt>
                                        </p:tgtEl>
                                        <p:attrNameLst>
                                          <p:attrName>ppt_y</p:attrName>
                                        </p:attrNameLst>
                                      </p:cBhvr>
                                      <p:tavLst>
                                        <p:tav tm="0">
                                          <p:val>
                                            <p:strVal val="1+#ppt_h/2"/>
                                          </p:val>
                                        </p:tav>
                                        <p:tav tm="100000">
                                          <p:val>
                                            <p:strVal val="#ppt_y"/>
                                          </p:val>
                                        </p:tav>
                                      </p:tavLst>
                                    </p:anim>
                                  </p:childTnLst>
                                </p:cTn>
                              </p:par>
                            </p:childTnLst>
                          </p:cTn>
                        </p:par>
                        <p:par>
                          <p:cTn id="129" fill="hold">
                            <p:stCondLst>
                              <p:cond delay="12500"/>
                            </p:stCondLst>
                            <p:childTnLst>
                              <p:par>
                                <p:cTn id="130" presetID="2" presetClass="entr" presetSubtype="4" fill="hold" nodeType="afterEffect">
                                  <p:stCondLst>
                                    <p:cond delay="0"/>
                                  </p:stCondLst>
                                  <p:childTnLst>
                                    <p:set>
                                      <p:cBhvr>
                                        <p:cTn id="131" dur="1" fill="hold">
                                          <p:stCondLst>
                                            <p:cond delay="0"/>
                                          </p:stCondLst>
                                        </p:cTn>
                                        <p:tgtEl>
                                          <p:spTgt spid="5">
                                            <p:txEl>
                                              <p:pRg st="24" end="24"/>
                                            </p:txEl>
                                          </p:spTgt>
                                        </p:tgtEl>
                                        <p:attrNameLst>
                                          <p:attrName>style.visibility</p:attrName>
                                        </p:attrNameLst>
                                      </p:cBhvr>
                                      <p:to>
                                        <p:strVal val="visible"/>
                                      </p:to>
                                    </p:set>
                                    <p:anim calcmode="lin" valueType="num">
                                      <p:cBhvr additive="base">
                                        <p:cTn id="132" dur="500" fill="hold"/>
                                        <p:tgtEl>
                                          <p:spTgt spid="5">
                                            <p:txEl>
                                              <p:pRg st="24" end="24"/>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5">
                                            <p:txEl>
                                              <p:pRg st="24" end="24"/>
                                            </p:txEl>
                                          </p:spTgt>
                                        </p:tgtEl>
                                        <p:attrNameLst>
                                          <p:attrName>ppt_y</p:attrName>
                                        </p:attrNameLst>
                                      </p:cBhvr>
                                      <p:tavLst>
                                        <p:tav tm="0">
                                          <p:val>
                                            <p:strVal val="1+#ppt_h/2"/>
                                          </p:val>
                                        </p:tav>
                                        <p:tav tm="100000">
                                          <p:val>
                                            <p:strVal val="#ppt_y"/>
                                          </p:val>
                                        </p:tav>
                                      </p:tavLst>
                                    </p:anim>
                                  </p:childTnLst>
                                </p:cTn>
                              </p:par>
                            </p:childTnLst>
                          </p:cTn>
                        </p:par>
                        <p:par>
                          <p:cTn id="134" fill="hold">
                            <p:stCondLst>
                              <p:cond delay="13000"/>
                            </p:stCondLst>
                            <p:childTnLst>
                              <p:par>
                                <p:cTn id="135" presetID="2" presetClass="entr" presetSubtype="4" fill="hold" nodeType="afterEffect">
                                  <p:stCondLst>
                                    <p:cond delay="0"/>
                                  </p:stCondLst>
                                  <p:childTnLst>
                                    <p:set>
                                      <p:cBhvr>
                                        <p:cTn id="136" dur="1" fill="hold">
                                          <p:stCondLst>
                                            <p:cond delay="0"/>
                                          </p:stCondLst>
                                        </p:cTn>
                                        <p:tgtEl>
                                          <p:spTgt spid="5">
                                            <p:txEl>
                                              <p:pRg st="25" end="25"/>
                                            </p:txEl>
                                          </p:spTgt>
                                        </p:tgtEl>
                                        <p:attrNameLst>
                                          <p:attrName>style.visibility</p:attrName>
                                        </p:attrNameLst>
                                      </p:cBhvr>
                                      <p:to>
                                        <p:strVal val="visible"/>
                                      </p:to>
                                    </p:set>
                                    <p:anim calcmode="lin" valueType="num">
                                      <p:cBhvr additive="base">
                                        <p:cTn id="137" dur="500" fill="hold"/>
                                        <p:tgtEl>
                                          <p:spTgt spid="5">
                                            <p:txEl>
                                              <p:pRg st="25" end="25"/>
                                            </p:txEl>
                                          </p:spTgt>
                                        </p:tgtEl>
                                        <p:attrNameLst>
                                          <p:attrName>ppt_x</p:attrName>
                                        </p:attrNameLst>
                                      </p:cBhvr>
                                      <p:tavLst>
                                        <p:tav tm="0">
                                          <p:val>
                                            <p:strVal val="#ppt_x"/>
                                          </p:val>
                                        </p:tav>
                                        <p:tav tm="100000">
                                          <p:val>
                                            <p:strVal val="#ppt_x"/>
                                          </p:val>
                                        </p:tav>
                                      </p:tavLst>
                                    </p:anim>
                                    <p:anim calcmode="lin" valueType="num">
                                      <p:cBhvr additive="base">
                                        <p:cTn id="138" dur="500" fill="hold"/>
                                        <p:tgtEl>
                                          <p:spTgt spid="5">
                                            <p:txEl>
                                              <p:pRg st="25" end="25"/>
                                            </p:txEl>
                                          </p:spTgt>
                                        </p:tgtEl>
                                        <p:attrNameLst>
                                          <p:attrName>ppt_y</p:attrName>
                                        </p:attrNameLst>
                                      </p:cBhvr>
                                      <p:tavLst>
                                        <p:tav tm="0">
                                          <p:val>
                                            <p:strVal val="1+#ppt_h/2"/>
                                          </p:val>
                                        </p:tav>
                                        <p:tav tm="100000">
                                          <p:val>
                                            <p:strVal val="#ppt_y"/>
                                          </p:val>
                                        </p:tav>
                                      </p:tavLst>
                                    </p:anim>
                                  </p:childTnLst>
                                </p:cTn>
                              </p:par>
                            </p:childTnLst>
                          </p:cTn>
                        </p:par>
                        <p:par>
                          <p:cTn id="139" fill="hold">
                            <p:stCondLst>
                              <p:cond delay="13500"/>
                            </p:stCondLst>
                            <p:childTnLst>
                              <p:par>
                                <p:cTn id="140" presetID="2" presetClass="entr" presetSubtype="4" fill="hold" nodeType="afterEffect">
                                  <p:stCondLst>
                                    <p:cond delay="0"/>
                                  </p:stCondLst>
                                  <p:childTnLst>
                                    <p:set>
                                      <p:cBhvr>
                                        <p:cTn id="141" dur="1" fill="hold">
                                          <p:stCondLst>
                                            <p:cond delay="0"/>
                                          </p:stCondLst>
                                        </p:cTn>
                                        <p:tgtEl>
                                          <p:spTgt spid="5">
                                            <p:txEl>
                                              <p:pRg st="26" end="26"/>
                                            </p:txEl>
                                          </p:spTgt>
                                        </p:tgtEl>
                                        <p:attrNameLst>
                                          <p:attrName>style.visibility</p:attrName>
                                        </p:attrNameLst>
                                      </p:cBhvr>
                                      <p:to>
                                        <p:strVal val="visible"/>
                                      </p:to>
                                    </p:set>
                                    <p:anim calcmode="lin" valueType="num">
                                      <p:cBhvr additive="base">
                                        <p:cTn id="142" dur="500" fill="hold"/>
                                        <p:tgtEl>
                                          <p:spTgt spid="5">
                                            <p:txEl>
                                              <p:pRg st="26" end="26"/>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5">
                                            <p:txEl>
                                              <p:pRg st="26" end="26"/>
                                            </p:txEl>
                                          </p:spTgt>
                                        </p:tgtEl>
                                        <p:attrNameLst>
                                          <p:attrName>ppt_y</p:attrName>
                                        </p:attrNameLst>
                                      </p:cBhvr>
                                      <p:tavLst>
                                        <p:tav tm="0">
                                          <p:val>
                                            <p:strVal val="1+#ppt_h/2"/>
                                          </p:val>
                                        </p:tav>
                                        <p:tav tm="100000">
                                          <p:val>
                                            <p:strVal val="#ppt_y"/>
                                          </p:val>
                                        </p:tav>
                                      </p:tavLst>
                                    </p:anim>
                                  </p:childTnLst>
                                </p:cTn>
                              </p:par>
                            </p:childTnLst>
                          </p:cTn>
                        </p:par>
                        <p:par>
                          <p:cTn id="144" fill="hold">
                            <p:stCondLst>
                              <p:cond delay="14000"/>
                            </p:stCondLst>
                            <p:childTnLst>
                              <p:par>
                                <p:cTn id="145" presetID="2" presetClass="entr" presetSubtype="4" fill="hold" nodeType="afterEffect">
                                  <p:stCondLst>
                                    <p:cond delay="0"/>
                                  </p:stCondLst>
                                  <p:childTnLst>
                                    <p:set>
                                      <p:cBhvr>
                                        <p:cTn id="146" dur="1" fill="hold">
                                          <p:stCondLst>
                                            <p:cond delay="0"/>
                                          </p:stCondLst>
                                        </p:cTn>
                                        <p:tgtEl>
                                          <p:spTgt spid="5">
                                            <p:txEl>
                                              <p:pRg st="27" end="27"/>
                                            </p:txEl>
                                          </p:spTgt>
                                        </p:tgtEl>
                                        <p:attrNameLst>
                                          <p:attrName>style.visibility</p:attrName>
                                        </p:attrNameLst>
                                      </p:cBhvr>
                                      <p:to>
                                        <p:strVal val="visible"/>
                                      </p:to>
                                    </p:set>
                                    <p:anim calcmode="lin" valueType="num">
                                      <p:cBhvr additive="base">
                                        <p:cTn id="147" dur="500" fill="hold"/>
                                        <p:tgtEl>
                                          <p:spTgt spid="5">
                                            <p:txEl>
                                              <p:pRg st="27" end="27"/>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5">
                                            <p:txEl>
                                              <p:pRg st="27" end="27"/>
                                            </p:txEl>
                                          </p:spTgt>
                                        </p:tgtEl>
                                        <p:attrNameLst>
                                          <p:attrName>ppt_y</p:attrName>
                                        </p:attrNameLst>
                                      </p:cBhvr>
                                      <p:tavLst>
                                        <p:tav tm="0">
                                          <p:val>
                                            <p:strVal val="1+#ppt_h/2"/>
                                          </p:val>
                                        </p:tav>
                                        <p:tav tm="100000">
                                          <p:val>
                                            <p:strVal val="#ppt_y"/>
                                          </p:val>
                                        </p:tav>
                                      </p:tavLst>
                                    </p:anim>
                                  </p:childTnLst>
                                </p:cTn>
                              </p:par>
                            </p:childTnLst>
                          </p:cTn>
                        </p:par>
                        <p:par>
                          <p:cTn id="149" fill="hold">
                            <p:stCondLst>
                              <p:cond delay="14500"/>
                            </p:stCondLst>
                            <p:childTnLst>
                              <p:par>
                                <p:cTn id="150" presetID="3" presetClass="entr" presetSubtype="10" fill="hold" nodeType="afterEffect">
                                  <p:stCondLst>
                                    <p:cond delay="0"/>
                                  </p:stCondLst>
                                  <p:childTnLst>
                                    <p:set>
                                      <p:cBhvr>
                                        <p:cTn id="151" dur="1" fill="hold">
                                          <p:stCondLst>
                                            <p:cond delay="0"/>
                                          </p:stCondLst>
                                        </p:cTn>
                                        <p:tgtEl>
                                          <p:spTgt spid="5">
                                            <p:txEl>
                                              <p:pRg st="0" end="0"/>
                                            </p:txEl>
                                          </p:spTgt>
                                        </p:tgtEl>
                                        <p:attrNameLst>
                                          <p:attrName>style.visibility</p:attrName>
                                        </p:attrNameLst>
                                      </p:cBhvr>
                                      <p:to>
                                        <p:strVal val="visible"/>
                                      </p:to>
                                    </p:set>
                                    <p:animEffect transition="in" filter="blinds(horizontal)">
                                      <p:cBhvr>
                                        <p:cTn id="152" dur="500"/>
                                        <p:tgtEl>
                                          <p:spTgt spid="5">
                                            <p:txEl>
                                              <p:pRg st="0" end="0"/>
                                            </p:txEl>
                                          </p:spTgt>
                                        </p:tgtEl>
                                      </p:cBhvr>
                                    </p:animEffect>
                                  </p:childTnLst>
                                </p:cTn>
                              </p:par>
                            </p:childTnLst>
                          </p:cTn>
                        </p:par>
                        <p:par>
                          <p:cTn id="153" fill="hold">
                            <p:stCondLst>
                              <p:cond delay="15000"/>
                            </p:stCondLst>
                            <p:childTnLst>
                              <p:par>
                                <p:cTn id="154" presetID="3" presetClass="entr" presetSubtype="10" fill="hold" nodeType="afterEffect">
                                  <p:stCondLst>
                                    <p:cond delay="0"/>
                                  </p:stCondLst>
                                  <p:childTnLst>
                                    <p:set>
                                      <p:cBhvr>
                                        <p:cTn id="155" dur="1" fill="hold">
                                          <p:stCondLst>
                                            <p:cond delay="0"/>
                                          </p:stCondLst>
                                        </p:cTn>
                                        <p:tgtEl>
                                          <p:spTgt spid="5">
                                            <p:txEl>
                                              <p:pRg st="1" end="1"/>
                                            </p:txEl>
                                          </p:spTgt>
                                        </p:tgtEl>
                                        <p:attrNameLst>
                                          <p:attrName>style.visibility</p:attrName>
                                        </p:attrNameLst>
                                      </p:cBhvr>
                                      <p:to>
                                        <p:strVal val="visible"/>
                                      </p:to>
                                    </p:set>
                                    <p:animEffect transition="in" filter="blinds(horizontal)">
                                      <p:cBhvr>
                                        <p:cTn id="156" dur="500"/>
                                        <p:tgtEl>
                                          <p:spTgt spid="5">
                                            <p:txEl>
                                              <p:pRg st="1" end="1"/>
                                            </p:txEl>
                                          </p:spTgt>
                                        </p:tgtEl>
                                      </p:cBhvr>
                                    </p:animEffect>
                                  </p:childTnLst>
                                </p:cTn>
                              </p:par>
                            </p:childTnLst>
                          </p:cTn>
                        </p:par>
                        <p:par>
                          <p:cTn id="157" fill="hold">
                            <p:stCondLst>
                              <p:cond delay="15500"/>
                            </p:stCondLst>
                            <p:childTnLst>
                              <p:par>
                                <p:cTn id="158" presetID="3" presetClass="entr" presetSubtype="10" fill="hold" nodeType="afterEffect">
                                  <p:stCondLst>
                                    <p:cond delay="0"/>
                                  </p:stCondLst>
                                  <p:childTnLst>
                                    <p:set>
                                      <p:cBhvr>
                                        <p:cTn id="159" dur="1" fill="hold">
                                          <p:stCondLst>
                                            <p:cond delay="0"/>
                                          </p:stCondLst>
                                        </p:cTn>
                                        <p:tgtEl>
                                          <p:spTgt spid="5">
                                            <p:txEl>
                                              <p:pRg st="2" end="2"/>
                                            </p:txEl>
                                          </p:spTgt>
                                        </p:tgtEl>
                                        <p:attrNameLst>
                                          <p:attrName>style.visibility</p:attrName>
                                        </p:attrNameLst>
                                      </p:cBhvr>
                                      <p:to>
                                        <p:strVal val="visible"/>
                                      </p:to>
                                    </p:set>
                                    <p:animEffect transition="in" filter="blinds(horizontal)">
                                      <p:cBhvr>
                                        <p:cTn id="160" dur="500"/>
                                        <p:tgtEl>
                                          <p:spTgt spid="5">
                                            <p:txEl>
                                              <p:pRg st="2" end="2"/>
                                            </p:txEl>
                                          </p:spTgt>
                                        </p:tgtEl>
                                      </p:cBhvr>
                                    </p:animEffect>
                                  </p:childTnLst>
                                </p:cTn>
                              </p:par>
                            </p:childTnLst>
                          </p:cTn>
                        </p:par>
                        <p:par>
                          <p:cTn id="161" fill="hold">
                            <p:stCondLst>
                              <p:cond delay="16000"/>
                            </p:stCondLst>
                            <p:childTnLst>
                              <p:par>
                                <p:cTn id="162" presetID="3" presetClass="entr" presetSubtype="10" fill="hold" nodeType="afterEffect">
                                  <p:stCondLst>
                                    <p:cond delay="0"/>
                                  </p:stCondLst>
                                  <p:childTnLst>
                                    <p:set>
                                      <p:cBhvr>
                                        <p:cTn id="163" dur="1" fill="hold">
                                          <p:stCondLst>
                                            <p:cond delay="0"/>
                                          </p:stCondLst>
                                        </p:cTn>
                                        <p:tgtEl>
                                          <p:spTgt spid="5">
                                            <p:txEl>
                                              <p:pRg st="3" end="3"/>
                                            </p:txEl>
                                          </p:spTgt>
                                        </p:tgtEl>
                                        <p:attrNameLst>
                                          <p:attrName>style.visibility</p:attrName>
                                        </p:attrNameLst>
                                      </p:cBhvr>
                                      <p:to>
                                        <p:strVal val="visible"/>
                                      </p:to>
                                    </p:set>
                                    <p:animEffect transition="in" filter="blinds(horizontal)">
                                      <p:cBhvr>
                                        <p:cTn id="164" dur="500"/>
                                        <p:tgtEl>
                                          <p:spTgt spid="5">
                                            <p:txEl>
                                              <p:pRg st="3" end="3"/>
                                            </p:txEl>
                                          </p:spTgt>
                                        </p:tgtEl>
                                      </p:cBhvr>
                                    </p:animEffect>
                                  </p:childTnLst>
                                </p:cTn>
                              </p:par>
                            </p:childTnLst>
                          </p:cTn>
                        </p:par>
                        <p:par>
                          <p:cTn id="165" fill="hold">
                            <p:stCondLst>
                              <p:cond delay="16500"/>
                            </p:stCondLst>
                            <p:childTnLst>
                              <p:par>
                                <p:cTn id="166" presetID="3" presetClass="entr" presetSubtype="10" fill="hold" nodeType="afterEffect">
                                  <p:stCondLst>
                                    <p:cond delay="0"/>
                                  </p:stCondLst>
                                  <p:childTnLst>
                                    <p:set>
                                      <p:cBhvr>
                                        <p:cTn id="167" dur="1" fill="hold">
                                          <p:stCondLst>
                                            <p:cond delay="0"/>
                                          </p:stCondLst>
                                        </p:cTn>
                                        <p:tgtEl>
                                          <p:spTgt spid="5">
                                            <p:txEl>
                                              <p:pRg st="4" end="4"/>
                                            </p:txEl>
                                          </p:spTgt>
                                        </p:tgtEl>
                                        <p:attrNameLst>
                                          <p:attrName>style.visibility</p:attrName>
                                        </p:attrNameLst>
                                      </p:cBhvr>
                                      <p:to>
                                        <p:strVal val="visible"/>
                                      </p:to>
                                    </p:set>
                                    <p:animEffect transition="in" filter="blinds(horizontal)">
                                      <p:cBhvr>
                                        <p:cTn id="168" dur="500"/>
                                        <p:tgtEl>
                                          <p:spTgt spid="5">
                                            <p:txEl>
                                              <p:pRg st="4" end="4"/>
                                            </p:txEl>
                                          </p:spTgt>
                                        </p:tgtEl>
                                      </p:cBhvr>
                                    </p:animEffect>
                                  </p:childTnLst>
                                </p:cTn>
                              </p:par>
                            </p:childTnLst>
                          </p:cTn>
                        </p:par>
                        <p:par>
                          <p:cTn id="169" fill="hold">
                            <p:stCondLst>
                              <p:cond delay="17000"/>
                            </p:stCondLst>
                            <p:childTnLst>
                              <p:par>
                                <p:cTn id="170" presetID="3" presetClass="entr" presetSubtype="10" fill="hold" nodeType="afterEffect">
                                  <p:stCondLst>
                                    <p:cond delay="0"/>
                                  </p:stCondLst>
                                  <p:childTnLst>
                                    <p:set>
                                      <p:cBhvr>
                                        <p:cTn id="171" dur="1" fill="hold">
                                          <p:stCondLst>
                                            <p:cond delay="0"/>
                                          </p:stCondLst>
                                        </p:cTn>
                                        <p:tgtEl>
                                          <p:spTgt spid="5">
                                            <p:txEl>
                                              <p:pRg st="5" end="5"/>
                                            </p:txEl>
                                          </p:spTgt>
                                        </p:tgtEl>
                                        <p:attrNameLst>
                                          <p:attrName>style.visibility</p:attrName>
                                        </p:attrNameLst>
                                      </p:cBhvr>
                                      <p:to>
                                        <p:strVal val="visible"/>
                                      </p:to>
                                    </p:set>
                                    <p:animEffect transition="in" filter="blinds(horizontal)">
                                      <p:cBhvr>
                                        <p:cTn id="172" dur="500"/>
                                        <p:tgtEl>
                                          <p:spTgt spid="5">
                                            <p:txEl>
                                              <p:pRg st="5" end="5"/>
                                            </p:txEl>
                                          </p:spTgt>
                                        </p:tgtEl>
                                      </p:cBhvr>
                                    </p:animEffect>
                                  </p:childTnLst>
                                </p:cTn>
                              </p:par>
                            </p:childTnLst>
                          </p:cTn>
                        </p:par>
                        <p:par>
                          <p:cTn id="173" fill="hold">
                            <p:stCondLst>
                              <p:cond delay="17500"/>
                            </p:stCondLst>
                            <p:childTnLst>
                              <p:par>
                                <p:cTn id="174" presetID="3" presetClass="entr" presetSubtype="10" fill="hold" nodeType="afterEffect">
                                  <p:stCondLst>
                                    <p:cond delay="0"/>
                                  </p:stCondLst>
                                  <p:childTnLst>
                                    <p:set>
                                      <p:cBhvr>
                                        <p:cTn id="175" dur="1" fill="hold">
                                          <p:stCondLst>
                                            <p:cond delay="0"/>
                                          </p:stCondLst>
                                        </p:cTn>
                                        <p:tgtEl>
                                          <p:spTgt spid="5">
                                            <p:txEl>
                                              <p:pRg st="6" end="6"/>
                                            </p:txEl>
                                          </p:spTgt>
                                        </p:tgtEl>
                                        <p:attrNameLst>
                                          <p:attrName>style.visibility</p:attrName>
                                        </p:attrNameLst>
                                      </p:cBhvr>
                                      <p:to>
                                        <p:strVal val="visible"/>
                                      </p:to>
                                    </p:set>
                                    <p:animEffect transition="in" filter="blinds(horizontal)">
                                      <p:cBhvr>
                                        <p:cTn id="176" dur="500"/>
                                        <p:tgtEl>
                                          <p:spTgt spid="5">
                                            <p:txEl>
                                              <p:pRg st="6" end="6"/>
                                            </p:txEl>
                                          </p:spTgt>
                                        </p:tgtEl>
                                      </p:cBhvr>
                                    </p:animEffect>
                                  </p:childTnLst>
                                </p:cTn>
                              </p:par>
                            </p:childTnLst>
                          </p:cTn>
                        </p:par>
                        <p:par>
                          <p:cTn id="177" fill="hold">
                            <p:stCondLst>
                              <p:cond delay="18000"/>
                            </p:stCondLst>
                            <p:childTnLst>
                              <p:par>
                                <p:cTn id="178" presetID="3" presetClass="entr" presetSubtype="10" fill="hold" nodeType="afterEffect">
                                  <p:stCondLst>
                                    <p:cond delay="0"/>
                                  </p:stCondLst>
                                  <p:childTnLst>
                                    <p:set>
                                      <p:cBhvr>
                                        <p:cTn id="179" dur="1" fill="hold">
                                          <p:stCondLst>
                                            <p:cond delay="0"/>
                                          </p:stCondLst>
                                        </p:cTn>
                                        <p:tgtEl>
                                          <p:spTgt spid="5">
                                            <p:txEl>
                                              <p:pRg st="7" end="7"/>
                                            </p:txEl>
                                          </p:spTgt>
                                        </p:tgtEl>
                                        <p:attrNameLst>
                                          <p:attrName>style.visibility</p:attrName>
                                        </p:attrNameLst>
                                      </p:cBhvr>
                                      <p:to>
                                        <p:strVal val="visible"/>
                                      </p:to>
                                    </p:set>
                                    <p:animEffect transition="in" filter="blinds(horizontal)">
                                      <p:cBhvr>
                                        <p:cTn id="180" dur="500"/>
                                        <p:tgtEl>
                                          <p:spTgt spid="5">
                                            <p:txEl>
                                              <p:pRg st="7" end="7"/>
                                            </p:txEl>
                                          </p:spTgt>
                                        </p:tgtEl>
                                      </p:cBhvr>
                                    </p:animEffect>
                                  </p:childTnLst>
                                </p:cTn>
                              </p:par>
                            </p:childTnLst>
                          </p:cTn>
                        </p:par>
                        <p:par>
                          <p:cTn id="181" fill="hold">
                            <p:stCondLst>
                              <p:cond delay="18500"/>
                            </p:stCondLst>
                            <p:childTnLst>
                              <p:par>
                                <p:cTn id="182" presetID="3" presetClass="entr" presetSubtype="10" fill="hold" nodeType="afterEffect">
                                  <p:stCondLst>
                                    <p:cond delay="0"/>
                                  </p:stCondLst>
                                  <p:childTnLst>
                                    <p:set>
                                      <p:cBhvr>
                                        <p:cTn id="183" dur="1" fill="hold">
                                          <p:stCondLst>
                                            <p:cond delay="0"/>
                                          </p:stCondLst>
                                        </p:cTn>
                                        <p:tgtEl>
                                          <p:spTgt spid="5">
                                            <p:txEl>
                                              <p:pRg st="8" end="8"/>
                                            </p:txEl>
                                          </p:spTgt>
                                        </p:tgtEl>
                                        <p:attrNameLst>
                                          <p:attrName>style.visibility</p:attrName>
                                        </p:attrNameLst>
                                      </p:cBhvr>
                                      <p:to>
                                        <p:strVal val="visible"/>
                                      </p:to>
                                    </p:set>
                                    <p:animEffect transition="in" filter="blinds(horizontal)">
                                      <p:cBhvr>
                                        <p:cTn id="184" dur="500"/>
                                        <p:tgtEl>
                                          <p:spTgt spid="5">
                                            <p:txEl>
                                              <p:pRg st="8" end="8"/>
                                            </p:txEl>
                                          </p:spTgt>
                                        </p:tgtEl>
                                      </p:cBhvr>
                                    </p:animEffect>
                                  </p:childTnLst>
                                </p:cTn>
                              </p:par>
                            </p:childTnLst>
                          </p:cTn>
                        </p:par>
                        <p:par>
                          <p:cTn id="185" fill="hold">
                            <p:stCondLst>
                              <p:cond delay="19000"/>
                            </p:stCondLst>
                            <p:childTnLst>
                              <p:par>
                                <p:cTn id="186" presetID="3" presetClass="entr" presetSubtype="10" fill="hold" nodeType="afterEffect">
                                  <p:stCondLst>
                                    <p:cond delay="0"/>
                                  </p:stCondLst>
                                  <p:childTnLst>
                                    <p:set>
                                      <p:cBhvr>
                                        <p:cTn id="187" dur="1" fill="hold">
                                          <p:stCondLst>
                                            <p:cond delay="0"/>
                                          </p:stCondLst>
                                        </p:cTn>
                                        <p:tgtEl>
                                          <p:spTgt spid="5">
                                            <p:txEl>
                                              <p:pRg st="9" end="9"/>
                                            </p:txEl>
                                          </p:spTgt>
                                        </p:tgtEl>
                                        <p:attrNameLst>
                                          <p:attrName>style.visibility</p:attrName>
                                        </p:attrNameLst>
                                      </p:cBhvr>
                                      <p:to>
                                        <p:strVal val="visible"/>
                                      </p:to>
                                    </p:set>
                                    <p:animEffect transition="in" filter="blinds(horizontal)">
                                      <p:cBhvr>
                                        <p:cTn id="188" dur="500"/>
                                        <p:tgtEl>
                                          <p:spTgt spid="5">
                                            <p:txEl>
                                              <p:pRg st="9" end="9"/>
                                            </p:txEl>
                                          </p:spTgt>
                                        </p:tgtEl>
                                      </p:cBhvr>
                                    </p:animEffect>
                                  </p:childTnLst>
                                </p:cTn>
                              </p:par>
                            </p:childTnLst>
                          </p:cTn>
                        </p:par>
                        <p:par>
                          <p:cTn id="189" fill="hold">
                            <p:stCondLst>
                              <p:cond delay="19500"/>
                            </p:stCondLst>
                            <p:childTnLst>
                              <p:par>
                                <p:cTn id="190" presetID="3" presetClass="entr" presetSubtype="10" fill="hold" nodeType="afterEffect">
                                  <p:stCondLst>
                                    <p:cond delay="0"/>
                                  </p:stCondLst>
                                  <p:childTnLst>
                                    <p:set>
                                      <p:cBhvr>
                                        <p:cTn id="191" dur="1" fill="hold">
                                          <p:stCondLst>
                                            <p:cond delay="0"/>
                                          </p:stCondLst>
                                        </p:cTn>
                                        <p:tgtEl>
                                          <p:spTgt spid="5">
                                            <p:txEl>
                                              <p:pRg st="10" end="10"/>
                                            </p:txEl>
                                          </p:spTgt>
                                        </p:tgtEl>
                                        <p:attrNameLst>
                                          <p:attrName>style.visibility</p:attrName>
                                        </p:attrNameLst>
                                      </p:cBhvr>
                                      <p:to>
                                        <p:strVal val="visible"/>
                                      </p:to>
                                    </p:set>
                                    <p:animEffect transition="in" filter="blinds(horizontal)">
                                      <p:cBhvr>
                                        <p:cTn id="192" dur="500"/>
                                        <p:tgtEl>
                                          <p:spTgt spid="5">
                                            <p:txEl>
                                              <p:pRg st="10" end="10"/>
                                            </p:txEl>
                                          </p:spTgt>
                                        </p:tgtEl>
                                      </p:cBhvr>
                                    </p:animEffect>
                                  </p:childTnLst>
                                </p:cTn>
                              </p:par>
                            </p:childTnLst>
                          </p:cTn>
                        </p:par>
                        <p:par>
                          <p:cTn id="193" fill="hold">
                            <p:stCondLst>
                              <p:cond delay="20000"/>
                            </p:stCondLst>
                            <p:childTnLst>
                              <p:par>
                                <p:cTn id="194" presetID="3" presetClass="entr" presetSubtype="10" fill="hold" nodeType="afterEffect">
                                  <p:stCondLst>
                                    <p:cond delay="0"/>
                                  </p:stCondLst>
                                  <p:childTnLst>
                                    <p:set>
                                      <p:cBhvr>
                                        <p:cTn id="195" dur="1" fill="hold">
                                          <p:stCondLst>
                                            <p:cond delay="0"/>
                                          </p:stCondLst>
                                        </p:cTn>
                                        <p:tgtEl>
                                          <p:spTgt spid="5">
                                            <p:txEl>
                                              <p:pRg st="11" end="11"/>
                                            </p:txEl>
                                          </p:spTgt>
                                        </p:tgtEl>
                                        <p:attrNameLst>
                                          <p:attrName>style.visibility</p:attrName>
                                        </p:attrNameLst>
                                      </p:cBhvr>
                                      <p:to>
                                        <p:strVal val="visible"/>
                                      </p:to>
                                    </p:set>
                                    <p:animEffect transition="in" filter="blinds(horizontal)">
                                      <p:cBhvr>
                                        <p:cTn id="196" dur="500"/>
                                        <p:tgtEl>
                                          <p:spTgt spid="5">
                                            <p:txEl>
                                              <p:pRg st="11" end="11"/>
                                            </p:txEl>
                                          </p:spTgt>
                                        </p:tgtEl>
                                      </p:cBhvr>
                                    </p:animEffect>
                                  </p:childTnLst>
                                </p:cTn>
                              </p:par>
                            </p:childTnLst>
                          </p:cTn>
                        </p:par>
                        <p:par>
                          <p:cTn id="197" fill="hold">
                            <p:stCondLst>
                              <p:cond delay="20500"/>
                            </p:stCondLst>
                            <p:childTnLst>
                              <p:par>
                                <p:cTn id="198" presetID="3" presetClass="entr" presetSubtype="10" fill="hold" nodeType="afterEffect">
                                  <p:stCondLst>
                                    <p:cond delay="0"/>
                                  </p:stCondLst>
                                  <p:childTnLst>
                                    <p:set>
                                      <p:cBhvr>
                                        <p:cTn id="199" dur="1" fill="hold">
                                          <p:stCondLst>
                                            <p:cond delay="0"/>
                                          </p:stCondLst>
                                        </p:cTn>
                                        <p:tgtEl>
                                          <p:spTgt spid="5">
                                            <p:txEl>
                                              <p:pRg st="12" end="12"/>
                                            </p:txEl>
                                          </p:spTgt>
                                        </p:tgtEl>
                                        <p:attrNameLst>
                                          <p:attrName>style.visibility</p:attrName>
                                        </p:attrNameLst>
                                      </p:cBhvr>
                                      <p:to>
                                        <p:strVal val="visible"/>
                                      </p:to>
                                    </p:set>
                                    <p:animEffect transition="in" filter="blinds(horizontal)">
                                      <p:cBhvr>
                                        <p:cTn id="200" dur="500"/>
                                        <p:tgtEl>
                                          <p:spTgt spid="5">
                                            <p:txEl>
                                              <p:pRg st="12" end="12"/>
                                            </p:txEl>
                                          </p:spTgt>
                                        </p:tgtEl>
                                      </p:cBhvr>
                                    </p:animEffect>
                                  </p:childTnLst>
                                </p:cTn>
                              </p:par>
                            </p:childTnLst>
                          </p:cTn>
                        </p:par>
                        <p:par>
                          <p:cTn id="201" fill="hold">
                            <p:stCondLst>
                              <p:cond delay="21000"/>
                            </p:stCondLst>
                            <p:childTnLst>
                              <p:par>
                                <p:cTn id="202" presetID="3" presetClass="entr" presetSubtype="10" fill="hold" nodeType="afterEffect">
                                  <p:stCondLst>
                                    <p:cond delay="0"/>
                                  </p:stCondLst>
                                  <p:childTnLst>
                                    <p:set>
                                      <p:cBhvr>
                                        <p:cTn id="203" dur="1" fill="hold">
                                          <p:stCondLst>
                                            <p:cond delay="0"/>
                                          </p:stCondLst>
                                        </p:cTn>
                                        <p:tgtEl>
                                          <p:spTgt spid="5">
                                            <p:txEl>
                                              <p:pRg st="13" end="13"/>
                                            </p:txEl>
                                          </p:spTgt>
                                        </p:tgtEl>
                                        <p:attrNameLst>
                                          <p:attrName>style.visibility</p:attrName>
                                        </p:attrNameLst>
                                      </p:cBhvr>
                                      <p:to>
                                        <p:strVal val="visible"/>
                                      </p:to>
                                    </p:set>
                                    <p:animEffect transition="in" filter="blinds(horizontal)">
                                      <p:cBhvr>
                                        <p:cTn id="204" dur="500"/>
                                        <p:tgtEl>
                                          <p:spTgt spid="5">
                                            <p:txEl>
                                              <p:pRg st="13" end="13"/>
                                            </p:txEl>
                                          </p:spTgt>
                                        </p:tgtEl>
                                      </p:cBhvr>
                                    </p:animEffect>
                                  </p:childTnLst>
                                </p:cTn>
                              </p:par>
                            </p:childTnLst>
                          </p:cTn>
                        </p:par>
                        <p:par>
                          <p:cTn id="205" fill="hold">
                            <p:stCondLst>
                              <p:cond delay="21500"/>
                            </p:stCondLst>
                            <p:childTnLst>
                              <p:par>
                                <p:cTn id="206" presetID="3" presetClass="entr" presetSubtype="10" fill="hold" nodeType="afterEffect">
                                  <p:stCondLst>
                                    <p:cond delay="0"/>
                                  </p:stCondLst>
                                  <p:childTnLst>
                                    <p:set>
                                      <p:cBhvr>
                                        <p:cTn id="207" dur="1" fill="hold">
                                          <p:stCondLst>
                                            <p:cond delay="0"/>
                                          </p:stCondLst>
                                        </p:cTn>
                                        <p:tgtEl>
                                          <p:spTgt spid="5">
                                            <p:txEl>
                                              <p:pRg st="14" end="14"/>
                                            </p:txEl>
                                          </p:spTgt>
                                        </p:tgtEl>
                                        <p:attrNameLst>
                                          <p:attrName>style.visibility</p:attrName>
                                        </p:attrNameLst>
                                      </p:cBhvr>
                                      <p:to>
                                        <p:strVal val="visible"/>
                                      </p:to>
                                    </p:set>
                                    <p:animEffect transition="in" filter="blinds(horizontal)">
                                      <p:cBhvr>
                                        <p:cTn id="208" dur="500"/>
                                        <p:tgtEl>
                                          <p:spTgt spid="5">
                                            <p:txEl>
                                              <p:pRg st="14" end="14"/>
                                            </p:txEl>
                                          </p:spTgt>
                                        </p:tgtEl>
                                      </p:cBhvr>
                                    </p:animEffect>
                                  </p:childTnLst>
                                </p:cTn>
                              </p:par>
                            </p:childTnLst>
                          </p:cTn>
                        </p:par>
                        <p:par>
                          <p:cTn id="209" fill="hold">
                            <p:stCondLst>
                              <p:cond delay="22000"/>
                            </p:stCondLst>
                            <p:childTnLst>
                              <p:par>
                                <p:cTn id="210" presetID="3" presetClass="entr" presetSubtype="10" fill="hold" nodeType="afterEffect">
                                  <p:stCondLst>
                                    <p:cond delay="0"/>
                                  </p:stCondLst>
                                  <p:childTnLst>
                                    <p:set>
                                      <p:cBhvr>
                                        <p:cTn id="211" dur="1" fill="hold">
                                          <p:stCondLst>
                                            <p:cond delay="0"/>
                                          </p:stCondLst>
                                        </p:cTn>
                                        <p:tgtEl>
                                          <p:spTgt spid="5">
                                            <p:txEl>
                                              <p:pRg st="15" end="15"/>
                                            </p:txEl>
                                          </p:spTgt>
                                        </p:tgtEl>
                                        <p:attrNameLst>
                                          <p:attrName>style.visibility</p:attrName>
                                        </p:attrNameLst>
                                      </p:cBhvr>
                                      <p:to>
                                        <p:strVal val="visible"/>
                                      </p:to>
                                    </p:set>
                                    <p:animEffect transition="in" filter="blinds(horizontal)">
                                      <p:cBhvr>
                                        <p:cTn id="212" dur="500"/>
                                        <p:tgtEl>
                                          <p:spTgt spid="5">
                                            <p:txEl>
                                              <p:pRg st="15" end="15"/>
                                            </p:txEl>
                                          </p:spTgt>
                                        </p:tgtEl>
                                      </p:cBhvr>
                                    </p:animEffect>
                                  </p:childTnLst>
                                </p:cTn>
                              </p:par>
                            </p:childTnLst>
                          </p:cTn>
                        </p:par>
                        <p:par>
                          <p:cTn id="213" fill="hold">
                            <p:stCondLst>
                              <p:cond delay="22500"/>
                            </p:stCondLst>
                            <p:childTnLst>
                              <p:par>
                                <p:cTn id="214" presetID="3" presetClass="entr" presetSubtype="10" fill="hold" nodeType="afterEffect">
                                  <p:stCondLst>
                                    <p:cond delay="0"/>
                                  </p:stCondLst>
                                  <p:childTnLst>
                                    <p:set>
                                      <p:cBhvr>
                                        <p:cTn id="215" dur="1" fill="hold">
                                          <p:stCondLst>
                                            <p:cond delay="0"/>
                                          </p:stCondLst>
                                        </p:cTn>
                                        <p:tgtEl>
                                          <p:spTgt spid="5">
                                            <p:txEl>
                                              <p:pRg st="16" end="16"/>
                                            </p:txEl>
                                          </p:spTgt>
                                        </p:tgtEl>
                                        <p:attrNameLst>
                                          <p:attrName>style.visibility</p:attrName>
                                        </p:attrNameLst>
                                      </p:cBhvr>
                                      <p:to>
                                        <p:strVal val="visible"/>
                                      </p:to>
                                    </p:set>
                                    <p:animEffect transition="in" filter="blinds(horizontal)">
                                      <p:cBhvr>
                                        <p:cTn id="216" dur="500"/>
                                        <p:tgtEl>
                                          <p:spTgt spid="5">
                                            <p:txEl>
                                              <p:pRg st="16" end="16"/>
                                            </p:txEl>
                                          </p:spTgt>
                                        </p:tgtEl>
                                      </p:cBhvr>
                                    </p:animEffect>
                                  </p:childTnLst>
                                </p:cTn>
                              </p:par>
                            </p:childTnLst>
                          </p:cTn>
                        </p:par>
                        <p:par>
                          <p:cTn id="217" fill="hold">
                            <p:stCondLst>
                              <p:cond delay="23000"/>
                            </p:stCondLst>
                            <p:childTnLst>
                              <p:par>
                                <p:cTn id="218" presetID="3" presetClass="entr" presetSubtype="10" fill="hold" nodeType="afterEffect">
                                  <p:stCondLst>
                                    <p:cond delay="0"/>
                                  </p:stCondLst>
                                  <p:childTnLst>
                                    <p:set>
                                      <p:cBhvr>
                                        <p:cTn id="219" dur="1" fill="hold">
                                          <p:stCondLst>
                                            <p:cond delay="0"/>
                                          </p:stCondLst>
                                        </p:cTn>
                                        <p:tgtEl>
                                          <p:spTgt spid="5">
                                            <p:txEl>
                                              <p:pRg st="17" end="17"/>
                                            </p:txEl>
                                          </p:spTgt>
                                        </p:tgtEl>
                                        <p:attrNameLst>
                                          <p:attrName>style.visibility</p:attrName>
                                        </p:attrNameLst>
                                      </p:cBhvr>
                                      <p:to>
                                        <p:strVal val="visible"/>
                                      </p:to>
                                    </p:set>
                                    <p:animEffect transition="in" filter="blinds(horizontal)">
                                      <p:cBhvr>
                                        <p:cTn id="220" dur="500"/>
                                        <p:tgtEl>
                                          <p:spTgt spid="5">
                                            <p:txEl>
                                              <p:pRg st="17" end="17"/>
                                            </p:txEl>
                                          </p:spTgt>
                                        </p:tgtEl>
                                      </p:cBhvr>
                                    </p:animEffect>
                                  </p:childTnLst>
                                </p:cTn>
                              </p:par>
                            </p:childTnLst>
                          </p:cTn>
                        </p:par>
                        <p:par>
                          <p:cTn id="221" fill="hold">
                            <p:stCondLst>
                              <p:cond delay="23500"/>
                            </p:stCondLst>
                            <p:childTnLst>
                              <p:par>
                                <p:cTn id="222" presetID="3" presetClass="entr" presetSubtype="10" fill="hold" nodeType="afterEffect">
                                  <p:stCondLst>
                                    <p:cond delay="0"/>
                                  </p:stCondLst>
                                  <p:childTnLst>
                                    <p:set>
                                      <p:cBhvr>
                                        <p:cTn id="223" dur="1" fill="hold">
                                          <p:stCondLst>
                                            <p:cond delay="0"/>
                                          </p:stCondLst>
                                        </p:cTn>
                                        <p:tgtEl>
                                          <p:spTgt spid="5">
                                            <p:txEl>
                                              <p:pRg st="18" end="18"/>
                                            </p:txEl>
                                          </p:spTgt>
                                        </p:tgtEl>
                                        <p:attrNameLst>
                                          <p:attrName>style.visibility</p:attrName>
                                        </p:attrNameLst>
                                      </p:cBhvr>
                                      <p:to>
                                        <p:strVal val="visible"/>
                                      </p:to>
                                    </p:set>
                                    <p:animEffect transition="in" filter="blinds(horizontal)">
                                      <p:cBhvr>
                                        <p:cTn id="224" dur="500"/>
                                        <p:tgtEl>
                                          <p:spTgt spid="5">
                                            <p:txEl>
                                              <p:pRg st="18" end="18"/>
                                            </p:txEl>
                                          </p:spTgt>
                                        </p:tgtEl>
                                      </p:cBhvr>
                                    </p:animEffect>
                                  </p:childTnLst>
                                </p:cTn>
                              </p:par>
                            </p:childTnLst>
                          </p:cTn>
                        </p:par>
                        <p:par>
                          <p:cTn id="225" fill="hold">
                            <p:stCondLst>
                              <p:cond delay="24000"/>
                            </p:stCondLst>
                            <p:childTnLst>
                              <p:par>
                                <p:cTn id="226" presetID="3" presetClass="entr" presetSubtype="10" fill="hold" nodeType="afterEffect">
                                  <p:stCondLst>
                                    <p:cond delay="0"/>
                                  </p:stCondLst>
                                  <p:childTnLst>
                                    <p:set>
                                      <p:cBhvr>
                                        <p:cTn id="227" dur="1" fill="hold">
                                          <p:stCondLst>
                                            <p:cond delay="0"/>
                                          </p:stCondLst>
                                        </p:cTn>
                                        <p:tgtEl>
                                          <p:spTgt spid="5">
                                            <p:txEl>
                                              <p:pRg st="19" end="19"/>
                                            </p:txEl>
                                          </p:spTgt>
                                        </p:tgtEl>
                                        <p:attrNameLst>
                                          <p:attrName>style.visibility</p:attrName>
                                        </p:attrNameLst>
                                      </p:cBhvr>
                                      <p:to>
                                        <p:strVal val="visible"/>
                                      </p:to>
                                    </p:set>
                                    <p:animEffect transition="in" filter="blinds(horizontal)">
                                      <p:cBhvr>
                                        <p:cTn id="228" dur="500"/>
                                        <p:tgtEl>
                                          <p:spTgt spid="5">
                                            <p:txEl>
                                              <p:pRg st="19" end="19"/>
                                            </p:txEl>
                                          </p:spTgt>
                                        </p:tgtEl>
                                      </p:cBhvr>
                                    </p:animEffect>
                                  </p:childTnLst>
                                </p:cTn>
                              </p:par>
                            </p:childTnLst>
                          </p:cTn>
                        </p:par>
                        <p:par>
                          <p:cTn id="229" fill="hold">
                            <p:stCondLst>
                              <p:cond delay="24500"/>
                            </p:stCondLst>
                            <p:childTnLst>
                              <p:par>
                                <p:cTn id="230" presetID="3" presetClass="entr" presetSubtype="10" fill="hold" nodeType="afterEffect">
                                  <p:stCondLst>
                                    <p:cond delay="0"/>
                                  </p:stCondLst>
                                  <p:childTnLst>
                                    <p:set>
                                      <p:cBhvr>
                                        <p:cTn id="231" dur="1" fill="hold">
                                          <p:stCondLst>
                                            <p:cond delay="0"/>
                                          </p:stCondLst>
                                        </p:cTn>
                                        <p:tgtEl>
                                          <p:spTgt spid="5">
                                            <p:txEl>
                                              <p:pRg st="20" end="20"/>
                                            </p:txEl>
                                          </p:spTgt>
                                        </p:tgtEl>
                                        <p:attrNameLst>
                                          <p:attrName>style.visibility</p:attrName>
                                        </p:attrNameLst>
                                      </p:cBhvr>
                                      <p:to>
                                        <p:strVal val="visible"/>
                                      </p:to>
                                    </p:set>
                                    <p:animEffect transition="in" filter="blinds(horizontal)">
                                      <p:cBhvr>
                                        <p:cTn id="232" dur="500"/>
                                        <p:tgtEl>
                                          <p:spTgt spid="5">
                                            <p:txEl>
                                              <p:pRg st="20" end="20"/>
                                            </p:txEl>
                                          </p:spTgt>
                                        </p:tgtEl>
                                      </p:cBhvr>
                                    </p:animEffect>
                                  </p:childTnLst>
                                </p:cTn>
                              </p:par>
                            </p:childTnLst>
                          </p:cTn>
                        </p:par>
                        <p:par>
                          <p:cTn id="233" fill="hold">
                            <p:stCondLst>
                              <p:cond delay="25000"/>
                            </p:stCondLst>
                            <p:childTnLst>
                              <p:par>
                                <p:cTn id="234" presetID="3" presetClass="entr" presetSubtype="10" fill="hold" nodeType="afterEffect">
                                  <p:stCondLst>
                                    <p:cond delay="0"/>
                                  </p:stCondLst>
                                  <p:childTnLst>
                                    <p:set>
                                      <p:cBhvr>
                                        <p:cTn id="235" dur="1" fill="hold">
                                          <p:stCondLst>
                                            <p:cond delay="0"/>
                                          </p:stCondLst>
                                        </p:cTn>
                                        <p:tgtEl>
                                          <p:spTgt spid="5">
                                            <p:txEl>
                                              <p:pRg st="21" end="21"/>
                                            </p:txEl>
                                          </p:spTgt>
                                        </p:tgtEl>
                                        <p:attrNameLst>
                                          <p:attrName>style.visibility</p:attrName>
                                        </p:attrNameLst>
                                      </p:cBhvr>
                                      <p:to>
                                        <p:strVal val="visible"/>
                                      </p:to>
                                    </p:set>
                                    <p:animEffect transition="in" filter="blinds(horizontal)">
                                      <p:cBhvr>
                                        <p:cTn id="236" dur="500"/>
                                        <p:tgtEl>
                                          <p:spTgt spid="5">
                                            <p:txEl>
                                              <p:pRg st="21" end="21"/>
                                            </p:txEl>
                                          </p:spTgt>
                                        </p:tgtEl>
                                      </p:cBhvr>
                                    </p:animEffect>
                                  </p:childTnLst>
                                </p:cTn>
                              </p:par>
                            </p:childTnLst>
                          </p:cTn>
                        </p:par>
                        <p:par>
                          <p:cTn id="237" fill="hold">
                            <p:stCondLst>
                              <p:cond delay="25500"/>
                            </p:stCondLst>
                            <p:childTnLst>
                              <p:par>
                                <p:cTn id="238" presetID="3" presetClass="entr" presetSubtype="10" fill="hold" nodeType="afterEffect">
                                  <p:stCondLst>
                                    <p:cond delay="0"/>
                                  </p:stCondLst>
                                  <p:childTnLst>
                                    <p:set>
                                      <p:cBhvr>
                                        <p:cTn id="239" dur="1" fill="hold">
                                          <p:stCondLst>
                                            <p:cond delay="0"/>
                                          </p:stCondLst>
                                        </p:cTn>
                                        <p:tgtEl>
                                          <p:spTgt spid="5">
                                            <p:txEl>
                                              <p:pRg st="22" end="22"/>
                                            </p:txEl>
                                          </p:spTgt>
                                        </p:tgtEl>
                                        <p:attrNameLst>
                                          <p:attrName>style.visibility</p:attrName>
                                        </p:attrNameLst>
                                      </p:cBhvr>
                                      <p:to>
                                        <p:strVal val="visible"/>
                                      </p:to>
                                    </p:set>
                                    <p:animEffect transition="in" filter="blinds(horizontal)">
                                      <p:cBhvr>
                                        <p:cTn id="240" dur="500"/>
                                        <p:tgtEl>
                                          <p:spTgt spid="5">
                                            <p:txEl>
                                              <p:pRg st="22" end="22"/>
                                            </p:txEl>
                                          </p:spTgt>
                                        </p:tgtEl>
                                      </p:cBhvr>
                                    </p:animEffect>
                                  </p:childTnLst>
                                </p:cTn>
                              </p:par>
                            </p:childTnLst>
                          </p:cTn>
                        </p:par>
                        <p:par>
                          <p:cTn id="241" fill="hold">
                            <p:stCondLst>
                              <p:cond delay="26000"/>
                            </p:stCondLst>
                            <p:childTnLst>
                              <p:par>
                                <p:cTn id="242" presetID="3" presetClass="entr" presetSubtype="10" fill="hold" nodeType="afterEffect">
                                  <p:stCondLst>
                                    <p:cond delay="0"/>
                                  </p:stCondLst>
                                  <p:childTnLst>
                                    <p:set>
                                      <p:cBhvr>
                                        <p:cTn id="243" dur="1" fill="hold">
                                          <p:stCondLst>
                                            <p:cond delay="0"/>
                                          </p:stCondLst>
                                        </p:cTn>
                                        <p:tgtEl>
                                          <p:spTgt spid="5">
                                            <p:txEl>
                                              <p:pRg st="23" end="23"/>
                                            </p:txEl>
                                          </p:spTgt>
                                        </p:tgtEl>
                                        <p:attrNameLst>
                                          <p:attrName>style.visibility</p:attrName>
                                        </p:attrNameLst>
                                      </p:cBhvr>
                                      <p:to>
                                        <p:strVal val="visible"/>
                                      </p:to>
                                    </p:set>
                                    <p:animEffect transition="in" filter="blinds(horizontal)">
                                      <p:cBhvr>
                                        <p:cTn id="244" dur="500"/>
                                        <p:tgtEl>
                                          <p:spTgt spid="5">
                                            <p:txEl>
                                              <p:pRg st="23" end="23"/>
                                            </p:txEl>
                                          </p:spTgt>
                                        </p:tgtEl>
                                      </p:cBhvr>
                                    </p:animEffect>
                                  </p:childTnLst>
                                </p:cTn>
                              </p:par>
                            </p:childTnLst>
                          </p:cTn>
                        </p:par>
                        <p:par>
                          <p:cTn id="245" fill="hold">
                            <p:stCondLst>
                              <p:cond delay="26500"/>
                            </p:stCondLst>
                            <p:childTnLst>
                              <p:par>
                                <p:cTn id="246" presetID="3" presetClass="entr" presetSubtype="10" fill="hold" nodeType="afterEffect">
                                  <p:stCondLst>
                                    <p:cond delay="0"/>
                                  </p:stCondLst>
                                  <p:childTnLst>
                                    <p:set>
                                      <p:cBhvr>
                                        <p:cTn id="247" dur="1" fill="hold">
                                          <p:stCondLst>
                                            <p:cond delay="0"/>
                                          </p:stCondLst>
                                        </p:cTn>
                                        <p:tgtEl>
                                          <p:spTgt spid="5">
                                            <p:txEl>
                                              <p:pRg st="24" end="24"/>
                                            </p:txEl>
                                          </p:spTgt>
                                        </p:tgtEl>
                                        <p:attrNameLst>
                                          <p:attrName>style.visibility</p:attrName>
                                        </p:attrNameLst>
                                      </p:cBhvr>
                                      <p:to>
                                        <p:strVal val="visible"/>
                                      </p:to>
                                    </p:set>
                                    <p:animEffect transition="in" filter="blinds(horizontal)">
                                      <p:cBhvr>
                                        <p:cTn id="248" dur="500"/>
                                        <p:tgtEl>
                                          <p:spTgt spid="5">
                                            <p:txEl>
                                              <p:pRg st="24" end="24"/>
                                            </p:txEl>
                                          </p:spTgt>
                                        </p:tgtEl>
                                      </p:cBhvr>
                                    </p:animEffect>
                                  </p:childTnLst>
                                </p:cTn>
                              </p:par>
                            </p:childTnLst>
                          </p:cTn>
                        </p:par>
                        <p:par>
                          <p:cTn id="249" fill="hold">
                            <p:stCondLst>
                              <p:cond delay="27000"/>
                            </p:stCondLst>
                            <p:childTnLst>
                              <p:par>
                                <p:cTn id="250" presetID="3" presetClass="entr" presetSubtype="10" fill="hold" nodeType="afterEffect">
                                  <p:stCondLst>
                                    <p:cond delay="0"/>
                                  </p:stCondLst>
                                  <p:childTnLst>
                                    <p:set>
                                      <p:cBhvr>
                                        <p:cTn id="251" dur="1" fill="hold">
                                          <p:stCondLst>
                                            <p:cond delay="0"/>
                                          </p:stCondLst>
                                        </p:cTn>
                                        <p:tgtEl>
                                          <p:spTgt spid="5">
                                            <p:txEl>
                                              <p:pRg st="25" end="25"/>
                                            </p:txEl>
                                          </p:spTgt>
                                        </p:tgtEl>
                                        <p:attrNameLst>
                                          <p:attrName>style.visibility</p:attrName>
                                        </p:attrNameLst>
                                      </p:cBhvr>
                                      <p:to>
                                        <p:strVal val="visible"/>
                                      </p:to>
                                    </p:set>
                                    <p:animEffect transition="in" filter="blinds(horizontal)">
                                      <p:cBhvr>
                                        <p:cTn id="252" dur="500"/>
                                        <p:tgtEl>
                                          <p:spTgt spid="5">
                                            <p:txEl>
                                              <p:pRg st="25" end="25"/>
                                            </p:txEl>
                                          </p:spTgt>
                                        </p:tgtEl>
                                      </p:cBhvr>
                                    </p:animEffect>
                                  </p:childTnLst>
                                </p:cTn>
                              </p:par>
                            </p:childTnLst>
                          </p:cTn>
                        </p:par>
                        <p:par>
                          <p:cTn id="253" fill="hold">
                            <p:stCondLst>
                              <p:cond delay="27500"/>
                            </p:stCondLst>
                            <p:childTnLst>
                              <p:par>
                                <p:cTn id="254" presetID="3" presetClass="entr" presetSubtype="10" fill="hold" nodeType="afterEffect">
                                  <p:stCondLst>
                                    <p:cond delay="0"/>
                                  </p:stCondLst>
                                  <p:childTnLst>
                                    <p:set>
                                      <p:cBhvr>
                                        <p:cTn id="255" dur="1" fill="hold">
                                          <p:stCondLst>
                                            <p:cond delay="0"/>
                                          </p:stCondLst>
                                        </p:cTn>
                                        <p:tgtEl>
                                          <p:spTgt spid="5">
                                            <p:txEl>
                                              <p:pRg st="26" end="26"/>
                                            </p:txEl>
                                          </p:spTgt>
                                        </p:tgtEl>
                                        <p:attrNameLst>
                                          <p:attrName>style.visibility</p:attrName>
                                        </p:attrNameLst>
                                      </p:cBhvr>
                                      <p:to>
                                        <p:strVal val="visible"/>
                                      </p:to>
                                    </p:set>
                                    <p:animEffect transition="in" filter="blinds(horizontal)">
                                      <p:cBhvr>
                                        <p:cTn id="256" dur="500"/>
                                        <p:tgtEl>
                                          <p:spTgt spid="5">
                                            <p:txEl>
                                              <p:pRg st="26" end="26"/>
                                            </p:txEl>
                                          </p:spTgt>
                                        </p:tgtEl>
                                      </p:cBhvr>
                                    </p:animEffect>
                                  </p:childTnLst>
                                </p:cTn>
                              </p:par>
                            </p:childTnLst>
                          </p:cTn>
                        </p:par>
                        <p:par>
                          <p:cTn id="257" fill="hold">
                            <p:stCondLst>
                              <p:cond delay="28000"/>
                            </p:stCondLst>
                            <p:childTnLst>
                              <p:par>
                                <p:cTn id="258" presetID="3" presetClass="entr" presetSubtype="10" fill="hold" nodeType="afterEffect">
                                  <p:stCondLst>
                                    <p:cond delay="0"/>
                                  </p:stCondLst>
                                  <p:childTnLst>
                                    <p:set>
                                      <p:cBhvr>
                                        <p:cTn id="259" dur="1" fill="hold">
                                          <p:stCondLst>
                                            <p:cond delay="0"/>
                                          </p:stCondLst>
                                        </p:cTn>
                                        <p:tgtEl>
                                          <p:spTgt spid="5">
                                            <p:txEl>
                                              <p:pRg st="27" end="27"/>
                                            </p:txEl>
                                          </p:spTgt>
                                        </p:tgtEl>
                                        <p:attrNameLst>
                                          <p:attrName>style.visibility</p:attrName>
                                        </p:attrNameLst>
                                      </p:cBhvr>
                                      <p:to>
                                        <p:strVal val="visible"/>
                                      </p:to>
                                    </p:set>
                                    <p:animEffect transition="in" filter="blinds(horizontal)">
                                      <p:cBhvr>
                                        <p:cTn id="260" dur="500"/>
                                        <p:tgtEl>
                                          <p:spTgt spid="5">
                                            <p:txEl>
                                              <p:pRg st="27" end="2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2"/>
        <p:cNvGrpSpPr/>
        <p:nvPr/>
      </p:nvGrpSpPr>
      <p:grpSpPr>
        <a:xfrm>
          <a:off x="0" y="0"/>
          <a:ext cx="0" cy="0"/>
          <a:chOff x="0" y="0"/>
          <a:chExt cx="0" cy="0"/>
        </a:xfrm>
      </p:grpSpPr>
      <p:sp>
        <p:nvSpPr>
          <p:cNvPr id="73" name="Shape 73"/>
          <p:cNvSpPr txBox="1"/>
          <p:nvPr/>
        </p:nvSpPr>
        <p:spPr>
          <a:xfrm>
            <a:off x="977525" y="241000"/>
            <a:ext cx="3421200" cy="651600"/>
          </a:xfrm>
          <a:prstGeom prst="rect">
            <a:avLst/>
          </a:prstGeom>
          <a:noFill/>
          <a:ln>
            <a:noFill/>
          </a:ln>
        </p:spPr>
        <p:txBody>
          <a:bodyPr wrap="square" lIns="91425" tIns="91425" rIns="91425" bIns="91425" anchor="t" anchorCtr="0">
            <a:noAutofit/>
          </a:bodyPr>
          <a:lstStyle/>
          <a:p>
            <a:pPr lvl="0" algn="ctr" rtl="0">
              <a:spcBef>
                <a:spcPts val="0"/>
              </a:spcBef>
              <a:buNone/>
            </a:pPr>
            <a:r>
              <a:rPr lang="pl" sz="3000" b="1">
                <a:solidFill>
                  <a:srgbClr val="00A2E0"/>
                </a:solidFill>
                <a:latin typeface="Georgia"/>
                <a:ea typeface="Georgia"/>
                <a:cs typeface="Georgia"/>
                <a:sym typeface="Georgia"/>
              </a:rPr>
              <a:t>Radioterapia</a:t>
            </a:r>
          </a:p>
        </p:txBody>
      </p:sp>
      <p:sp>
        <p:nvSpPr>
          <p:cNvPr id="74" name="Shape 74"/>
          <p:cNvSpPr txBox="1"/>
          <p:nvPr/>
        </p:nvSpPr>
        <p:spPr>
          <a:xfrm>
            <a:off x="173025" y="892600"/>
            <a:ext cx="5152500" cy="3798300"/>
          </a:xfrm>
          <a:prstGeom prst="rect">
            <a:avLst/>
          </a:prstGeom>
          <a:noFill/>
          <a:ln>
            <a:noFill/>
          </a:ln>
        </p:spPr>
        <p:txBody>
          <a:bodyPr wrap="square" lIns="91425" tIns="91425" rIns="91425" bIns="91425" anchor="ctr" anchorCtr="0">
            <a:noAutofit/>
          </a:bodyPr>
          <a:lstStyle/>
          <a:p>
            <a:pPr lvl="0" indent="457200" algn="just">
              <a:spcBef>
                <a:spcPts val="0"/>
              </a:spcBef>
              <a:buNone/>
            </a:pPr>
            <a:r>
              <a:rPr lang="pl" sz="1800">
                <a:latin typeface="Georgia"/>
                <a:ea typeface="Georgia"/>
                <a:cs typeface="Georgia"/>
                <a:sym typeface="Georgia"/>
              </a:rPr>
              <a:t>Metoda leczenia wykorzystującą energię promieniowania jonizującego, które działa na komórki bezpośrednio -powodując uszkodzenie nici DNA- i pośrednio -powodując radiolizę wody oraz wtórne uszkodzeniejej struktur spowodowane wolnymi rodnikami. Zmiany fizykochemiczne zachodzące w komórce upośledzają jej zdolność do podziałów i zaburzają czynności metaboliczne. Z terapeutycznego punktu widzenia najistotniejsze są uszkodzenia, które prowadzą do śmierci komórki. Dawka promieniowania pochłoniętego wyrażana jest w jednostkach Grey (Gy) i ma wymiar J/kg.</a:t>
            </a:r>
          </a:p>
        </p:txBody>
      </p:sp>
      <p:pic>
        <p:nvPicPr>
          <p:cNvPr id="75" name="Shape 75"/>
          <p:cNvPicPr preferRelativeResize="0"/>
          <p:nvPr/>
        </p:nvPicPr>
        <p:blipFill rotWithShape="1">
          <a:blip r:embed="rId3">
            <a:alphaModFix/>
          </a:blip>
          <a:srcRect r="4816"/>
          <a:stretch/>
        </p:blipFill>
        <p:spPr>
          <a:xfrm>
            <a:off x="5404050" y="1427975"/>
            <a:ext cx="3643399" cy="2727550"/>
          </a:xfrm>
          <a:prstGeom prst="rect">
            <a:avLst/>
          </a:prstGeom>
          <a:noFill/>
          <a:ln>
            <a:noFill/>
          </a:ln>
        </p:spPr>
      </p:pic>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1000"/>
                                        <p:tgtEl>
                                          <p:spTgt spid="73"/>
                                        </p:tgtEl>
                                        <p:attrNameLst>
                                          <p:attrName>ppt_w</p:attrName>
                                        </p:attrNameLst>
                                      </p:cBhvr>
                                      <p:tavLst>
                                        <p:tav tm="0">
                                          <p:val>
                                            <p:strVal val="0"/>
                                          </p:val>
                                        </p:tav>
                                        <p:tav tm="100000">
                                          <p:val>
                                            <p:strVal val="#ppt_w"/>
                                          </p:val>
                                        </p:tav>
                                      </p:tavLst>
                                    </p:anim>
                                    <p:anim calcmode="lin" valueType="num">
                                      <p:cBhvr additive="base">
                                        <p:cTn id="8" dur="1000"/>
                                        <p:tgtEl>
                                          <p:spTgt spid="73"/>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additive="base">
                                        <p:cTn id="12" dur="1000"/>
                                        <p:tgtEl>
                                          <p:spTgt spid="74"/>
                                        </p:tgtEl>
                                        <p:attrNameLst>
                                          <p:attrName>ppt_x</p:attrName>
                                        </p:attrNameLst>
                                      </p:cBhvr>
                                      <p:tavLst>
                                        <p:tav tm="0">
                                          <p:val>
                                            <p:strVal val="#ppt_x-1"/>
                                          </p:val>
                                        </p:tav>
                                        <p:tav tm="100000">
                                          <p:val>
                                            <p:strVal val="#ppt_x"/>
                                          </p:val>
                                        </p:tav>
                                      </p:tavLst>
                                    </p:anim>
                                  </p:childTnLst>
                                </p:cTn>
                              </p:par>
                              <p:par>
                                <p:cTn id="13" presetID="2" presetClass="entr" presetSubtype="2"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anim calcmode="lin" valueType="num">
                                      <p:cBhvr additive="base">
                                        <p:cTn id="15" dur="1000"/>
                                        <p:tgtEl>
                                          <p:spTgt spid="7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9"/>
        <p:cNvGrpSpPr/>
        <p:nvPr/>
      </p:nvGrpSpPr>
      <p:grpSpPr>
        <a:xfrm>
          <a:off x="0" y="0"/>
          <a:ext cx="0" cy="0"/>
          <a:chOff x="0" y="0"/>
          <a:chExt cx="0" cy="0"/>
        </a:xfrm>
      </p:grpSpPr>
      <p:pic>
        <p:nvPicPr>
          <p:cNvPr id="80" name="Shape 80"/>
          <p:cNvPicPr preferRelativeResize="0"/>
          <p:nvPr/>
        </p:nvPicPr>
        <p:blipFill>
          <a:blip r:embed="rId3">
            <a:alphaModFix/>
          </a:blip>
          <a:stretch>
            <a:fillRect/>
          </a:stretch>
        </p:blipFill>
        <p:spPr>
          <a:xfrm>
            <a:off x="895725" y="152400"/>
            <a:ext cx="7258050" cy="4838700"/>
          </a:xfrm>
          <a:prstGeom prst="rect">
            <a:avLst/>
          </a:prstGeom>
          <a:noFill/>
          <a:ln>
            <a:noFill/>
          </a:ln>
        </p:spPr>
      </p:pic>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p:tgtEl>
                                          <p:spTgt spid="80"/>
                                        </p:tgtEl>
                                        <p:attrNameLst>
                                          <p:attrName>ppt_w</p:attrName>
                                        </p:attrNameLst>
                                      </p:cBhvr>
                                      <p:tavLst>
                                        <p:tav tm="0">
                                          <p:val>
                                            <p:strVal val="0"/>
                                          </p:val>
                                        </p:tav>
                                        <p:tav tm="100000">
                                          <p:val>
                                            <p:strVal val="#ppt_w"/>
                                          </p:val>
                                        </p:tav>
                                      </p:tavLst>
                                    </p:anim>
                                    <p:anim calcmode="lin" valueType="num">
                                      <p:cBhvr additive="base">
                                        <p:cTn id="8" dur="1000"/>
                                        <p:tgtEl>
                                          <p:spTgt spid="8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305475" y="957150"/>
            <a:ext cx="5238300" cy="3838800"/>
          </a:xfrm>
          <a:prstGeom prst="rect">
            <a:avLst/>
          </a:prstGeom>
        </p:spPr>
        <p:txBody>
          <a:bodyPr wrap="square" lIns="91425" tIns="91425" rIns="91425" bIns="91425" anchor="t" anchorCtr="0">
            <a:noAutofit/>
          </a:bodyPr>
          <a:lstStyle/>
          <a:p>
            <a:pPr marL="0" lvl="0" indent="457200" algn="just" rtl="0">
              <a:spcBef>
                <a:spcPts val="0"/>
              </a:spcBef>
              <a:spcAft>
                <a:spcPts val="1100"/>
              </a:spcAft>
              <a:buNone/>
            </a:pPr>
            <a:r>
              <a:rPr lang="pl" sz="1600">
                <a:solidFill>
                  <a:srgbClr val="000000"/>
                </a:solidFill>
                <a:latin typeface="Georgia"/>
                <a:ea typeface="Georgia"/>
                <a:cs typeface="Georgia"/>
                <a:sym typeface="Georgia"/>
              </a:rPr>
              <a:t>Radioterapię stosuje się w przypadku nowotworów radiowrażliwych. Z każdym rokiem liczba pacjentów wyleczonych tą metodą wzrasta. Leczenie radioterapią może być jedynym, które jest stosowane w przebiegu choroby, lub pacjent może być leczony kilkoma rodzajami terapii - na przykład po leczeniu operacyjnym radioterapia może być zastosowana w celu zatrzymania wzrostu komórek nowotworowych, które mogły zostać nieusunięte podczas zabiegu. Czasami napromienianie poprzedza leczenie operacyjne - wówczas jest zastosowane w celu zmniejszenia wielkości guza. Niekiedy radioterapia łączona jest również z chemioterapią.</a:t>
            </a:r>
          </a:p>
          <a:p>
            <a:pPr lvl="0">
              <a:spcBef>
                <a:spcPts val="0"/>
              </a:spcBef>
              <a:buNone/>
            </a:pPr>
            <a:endParaRPr/>
          </a:p>
        </p:txBody>
      </p:sp>
      <p:pic>
        <p:nvPicPr>
          <p:cNvPr id="86" name="Shape 86"/>
          <p:cNvPicPr preferRelativeResize="0"/>
          <p:nvPr/>
        </p:nvPicPr>
        <p:blipFill rotWithShape="1">
          <a:blip r:embed="rId3">
            <a:alphaModFix/>
          </a:blip>
          <a:srcRect l="6917" r="7997"/>
          <a:stretch/>
        </p:blipFill>
        <p:spPr>
          <a:xfrm>
            <a:off x="5671750" y="957150"/>
            <a:ext cx="3472250" cy="3710400"/>
          </a:xfrm>
          <a:prstGeom prst="rect">
            <a:avLst/>
          </a:prstGeom>
          <a:noFill/>
          <a:ln>
            <a:noFill/>
          </a:ln>
        </p:spPr>
      </p:pic>
      <p:sp>
        <p:nvSpPr>
          <p:cNvPr id="87" name="Shape 87"/>
          <p:cNvSpPr txBox="1"/>
          <p:nvPr/>
        </p:nvSpPr>
        <p:spPr>
          <a:xfrm>
            <a:off x="305475" y="305475"/>
            <a:ext cx="7026000" cy="519300"/>
          </a:xfrm>
          <a:prstGeom prst="rect">
            <a:avLst/>
          </a:prstGeom>
          <a:noFill/>
          <a:ln>
            <a:noFill/>
          </a:ln>
        </p:spPr>
        <p:txBody>
          <a:bodyPr wrap="square" lIns="91425" tIns="91425" rIns="91425" bIns="91425" anchor="t" anchorCtr="0">
            <a:noAutofit/>
          </a:bodyPr>
          <a:lstStyle/>
          <a:p>
            <a:pPr lvl="0" indent="457200">
              <a:spcBef>
                <a:spcPts val="0"/>
              </a:spcBef>
              <a:buNone/>
            </a:pPr>
            <a:r>
              <a:rPr lang="pl" sz="3000" b="1">
                <a:solidFill>
                  <a:srgbClr val="90CEE1"/>
                </a:solidFill>
                <a:latin typeface="Georgia"/>
                <a:ea typeface="Georgia"/>
                <a:cs typeface="Georgia"/>
                <a:sym typeface="Georgia"/>
              </a:rPr>
              <a:t>Kiedy stosuje się radioterapię?</a:t>
            </a:r>
          </a:p>
        </p:txBody>
      </p:sp>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1000"/>
                                        <p:tgtEl>
                                          <p:spTgt spid="86"/>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 calcmode="lin" valueType="num">
                                      <p:cBhvr additive="base">
                                        <p:cTn id="10" dur="1000"/>
                                        <p:tgtEl>
                                          <p:spTgt spid="87"/>
                                        </p:tgtEl>
                                        <p:attrNameLst>
                                          <p:attrName>ppt_x</p:attrName>
                                        </p:attrNameLst>
                                      </p:cBhvr>
                                      <p:tavLst>
                                        <p:tav tm="0">
                                          <p:val>
                                            <p:strVal val="#ppt_x-1"/>
                                          </p:val>
                                        </p:tav>
                                        <p:tav tm="100000">
                                          <p:val>
                                            <p:strVal val="#ppt_x"/>
                                          </p:val>
                                        </p:tav>
                                      </p:tavLst>
                                    </p:anim>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85"/>
                                        </p:tgtEl>
                                        <p:attrNameLst>
                                          <p:attrName>style.visibility</p:attrName>
                                        </p:attrNameLst>
                                      </p:cBhvr>
                                      <p:to>
                                        <p:strVal val="visible"/>
                                      </p:to>
                                    </p:set>
                                    <p:anim calcmode="lin" valueType="num">
                                      <p:cBhvr additive="base">
                                        <p:cTn id="14" dur="1000"/>
                                        <p:tgtEl>
                                          <p:spTgt spid="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
        <p:cNvGrpSpPr/>
        <p:nvPr/>
      </p:nvGrpSpPr>
      <p:grpSpPr>
        <a:xfrm>
          <a:off x="0" y="0"/>
          <a:ext cx="0" cy="0"/>
          <a:chOff x="0" y="0"/>
          <a:chExt cx="0" cy="0"/>
        </a:xfrm>
      </p:grpSpPr>
      <p:pic>
        <p:nvPicPr>
          <p:cNvPr id="92" name="Shape 92"/>
          <p:cNvPicPr preferRelativeResize="0"/>
          <p:nvPr/>
        </p:nvPicPr>
        <p:blipFill>
          <a:blip r:embed="rId3">
            <a:alphaModFix/>
          </a:blip>
          <a:stretch>
            <a:fillRect/>
          </a:stretch>
        </p:blipFill>
        <p:spPr>
          <a:xfrm>
            <a:off x="0" y="0"/>
            <a:ext cx="9144001" cy="5143503"/>
          </a:xfrm>
          <a:prstGeom prst="rect">
            <a:avLst/>
          </a:prstGeom>
          <a:noFill/>
          <a:ln>
            <a:noFill/>
          </a:ln>
        </p:spPr>
      </p:pic>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70000" y="162900"/>
            <a:ext cx="5703900" cy="572700"/>
          </a:xfrm>
          <a:prstGeom prst="rect">
            <a:avLst/>
          </a:prstGeom>
        </p:spPr>
        <p:txBody>
          <a:bodyPr wrap="square" lIns="91425" tIns="91425" rIns="91425" bIns="91425" anchor="t" anchorCtr="0">
            <a:noAutofit/>
          </a:bodyPr>
          <a:lstStyle/>
          <a:p>
            <a:pPr lvl="0" algn="ctr">
              <a:spcBef>
                <a:spcPts val="0"/>
              </a:spcBef>
              <a:buNone/>
            </a:pPr>
            <a:r>
              <a:rPr lang="pl" sz="3000" b="1">
                <a:solidFill>
                  <a:srgbClr val="F4CCCC"/>
                </a:solidFill>
                <a:latin typeface="Georgia"/>
                <a:ea typeface="Georgia"/>
                <a:cs typeface="Georgia"/>
                <a:sym typeface="Georgia"/>
              </a:rPr>
              <a:t>Skutki uboczne radioterapii</a:t>
            </a:r>
          </a:p>
        </p:txBody>
      </p:sp>
      <p:sp>
        <p:nvSpPr>
          <p:cNvPr id="98" name="Shape 98"/>
          <p:cNvSpPr txBox="1">
            <a:spLocks noGrp="1"/>
          </p:cNvSpPr>
          <p:nvPr>
            <p:ph type="body" idx="1"/>
          </p:nvPr>
        </p:nvSpPr>
        <p:spPr>
          <a:xfrm>
            <a:off x="285720" y="785800"/>
            <a:ext cx="5630700" cy="3416400"/>
          </a:xfrm>
          <a:prstGeom prst="rect">
            <a:avLst/>
          </a:prstGeom>
        </p:spPr>
        <p:txBody>
          <a:bodyPr wrap="square" lIns="91425" tIns="91425" rIns="91425" bIns="91425" anchor="t" anchorCtr="0">
            <a:noAutofit/>
          </a:bodyPr>
          <a:lstStyle/>
          <a:p>
            <a:pPr lvl="0" indent="457200" algn="just">
              <a:lnSpc>
                <a:spcPct val="100000"/>
              </a:lnSpc>
              <a:spcBef>
                <a:spcPts val="0"/>
              </a:spcBef>
              <a:buNone/>
            </a:pPr>
            <a:r>
              <a:rPr lang="pl" sz="1400" b="1" dirty="0">
                <a:solidFill>
                  <a:srgbClr val="000000"/>
                </a:solidFill>
                <a:latin typeface="Georgia"/>
                <a:ea typeface="Georgia"/>
                <a:cs typeface="Georgia"/>
                <a:sym typeface="Georgia"/>
              </a:rPr>
              <a:t>Powikłania wczesne </a:t>
            </a:r>
            <a:r>
              <a:rPr lang="pl" sz="1400" dirty="0">
                <a:solidFill>
                  <a:srgbClr val="000000"/>
                </a:solidFill>
                <a:latin typeface="Georgia"/>
                <a:ea typeface="Georgia"/>
                <a:cs typeface="Georgia"/>
                <a:sym typeface="Georgia"/>
              </a:rPr>
              <a:t>występują w trakcie leczenia i do trzech miesięcy po jego zakończeniu. Najczęstszymi objawami w trakcie radioterapii są: </a:t>
            </a:r>
          </a:p>
          <a:p>
            <a:pPr marL="457200" lvl="0" indent="-323850" rtl="0">
              <a:lnSpc>
                <a:spcPct val="100000"/>
              </a:lnSpc>
              <a:spcBef>
                <a:spcPts val="0"/>
              </a:spcBef>
              <a:spcAft>
                <a:spcPts val="1400"/>
              </a:spcAft>
              <a:buClr>
                <a:srgbClr val="000000"/>
              </a:buClr>
              <a:buSzPct val="100000"/>
              <a:buFont typeface="Georgia"/>
              <a:buChar char="★"/>
            </a:pPr>
            <a:r>
              <a:rPr lang="pl" sz="1400" dirty="0">
                <a:solidFill>
                  <a:srgbClr val="000000"/>
                </a:solidFill>
                <a:latin typeface="Georgia"/>
                <a:ea typeface="Georgia"/>
                <a:cs typeface="Georgia"/>
                <a:sym typeface="Georgia"/>
              </a:rPr>
              <a:t>brak apetytu, nudności, wymioty, biegunka,</a:t>
            </a:r>
          </a:p>
          <a:p>
            <a:pPr marL="457200" lvl="0" indent="-323850" rtl="0">
              <a:lnSpc>
                <a:spcPct val="100000"/>
              </a:lnSpc>
              <a:spcBef>
                <a:spcPts val="0"/>
              </a:spcBef>
              <a:spcAft>
                <a:spcPts val="1400"/>
              </a:spcAft>
              <a:buClr>
                <a:srgbClr val="000000"/>
              </a:buClr>
              <a:buSzPct val="100000"/>
              <a:buFont typeface="Georgia"/>
              <a:buChar char="★"/>
            </a:pPr>
            <a:r>
              <a:rPr lang="pl" sz="1400" dirty="0">
                <a:solidFill>
                  <a:srgbClr val="000000"/>
                </a:solidFill>
                <a:latin typeface="Georgia"/>
                <a:ea typeface="Georgia"/>
                <a:cs typeface="Georgia"/>
                <a:sym typeface="Georgia"/>
              </a:rPr>
              <a:t>zaczerwienienie i stany zapalne skóry,</a:t>
            </a:r>
          </a:p>
          <a:p>
            <a:pPr marL="457200" lvl="0" indent="-323850" rtl="0">
              <a:lnSpc>
                <a:spcPct val="100000"/>
              </a:lnSpc>
              <a:spcBef>
                <a:spcPts val="0"/>
              </a:spcBef>
              <a:spcAft>
                <a:spcPts val="1400"/>
              </a:spcAft>
              <a:buClr>
                <a:srgbClr val="000000"/>
              </a:buClr>
              <a:buSzPct val="100000"/>
              <a:buFont typeface="Georgia"/>
              <a:buChar char="★"/>
            </a:pPr>
            <a:r>
              <a:rPr lang="pl" sz="1400" dirty="0">
                <a:solidFill>
                  <a:srgbClr val="000000"/>
                </a:solidFill>
                <a:latin typeface="Georgia"/>
                <a:ea typeface="Georgia"/>
                <a:cs typeface="Georgia"/>
                <a:sym typeface="Georgia"/>
              </a:rPr>
              <a:t>bóle głowy,</a:t>
            </a:r>
          </a:p>
          <a:p>
            <a:pPr marL="457200" lvl="0" indent="-323850" rtl="0">
              <a:lnSpc>
                <a:spcPct val="100000"/>
              </a:lnSpc>
              <a:spcBef>
                <a:spcPts val="0"/>
              </a:spcBef>
              <a:spcAft>
                <a:spcPts val="1400"/>
              </a:spcAft>
              <a:buClr>
                <a:srgbClr val="000000"/>
              </a:buClr>
              <a:buSzPct val="100000"/>
              <a:buFont typeface="Georgia"/>
              <a:buChar char="★"/>
            </a:pPr>
            <a:r>
              <a:rPr lang="pl" sz="1400" dirty="0">
                <a:solidFill>
                  <a:srgbClr val="000000"/>
                </a:solidFill>
                <a:latin typeface="Georgia"/>
                <a:ea typeface="Georgia"/>
                <a:cs typeface="Georgia"/>
                <a:sym typeface="Georgia"/>
              </a:rPr>
              <a:t>utrata owłosienia okolicy napromienianej i uczucie ściągania,</a:t>
            </a:r>
          </a:p>
          <a:p>
            <a:pPr marL="457200" lvl="0" indent="-323850" rtl="0">
              <a:lnSpc>
                <a:spcPct val="100000"/>
              </a:lnSpc>
              <a:spcBef>
                <a:spcPts val="0"/>
              </a:spcBef>
              <a:spcAft>
                <a:spcPts val="1400"/>
              </a:spcAft>
              <a:buClr>
                <a:srgbClr val="000000"/>
              </a:buClr>
              <a:buSzPct val="100000"/>
              <a:buFont typeface="Georgia"/>
              <a:buChar char="★"/>
            </a:pPr>
            <a:r>
              <a:rPr lang="pl" sz="1400" dirty="0">
                <a:solidFill>
                  <a:srgbClr val="000000"/>
                </a:solidFill>
                <a:latin typeface="Georgia"/>
                <a:ea typeface="Georgia"/>
                <a:cs typeface="Georgia"/>
                <a:sym typeface="Georgia"/>
              </a:rPr>
              <a:t>zapalenie przełyku, trudności w połykaniu (podrażnienie śluzówki przełyku i jamy ustnej),</a:t>
            </a:r>
          </a:p>
          <a:p>
            <a:pPr marL="457200" lvl="0" indent="-323850" rtl="0">
              <a:lnSpc>
                <a:spcPct val="100000"/>
              </a:lnSpc>
              <a:spcBef>
                <a:spcPts val="0"/>
              </a:spcBef>
              <a:spcAft>
                <a:spcPts val="1400"/>
              </a:spcAft>
              <a:buClr>
                <a:srgbClr val="000000"/>
              </a:buClr>
              <a:buSzPct val="100000"/>
              <a:buFont typeface="Georgia"/>
              <a:buChar char="★"/>
            </a:pPr>
            <a:r>
              <a:rPr lang="pl" sz="1400" dirty="0">
                <a:solidFill>
                  <a:srgbClr val="000000"/>
                </a:solidFill>
                <a:latin typeface="Georgia"/>
                <a:ea typeface="Georgia"/>
                <a:cs typeface="Georgia"/>
                <a:sym typeface="Georgia"/>
              </a:rPr>
              <a:t>duszność, kaszel, niekiedy stany zapalne tkanki płucnej, krwioplucie,</a:t>
            </a:r>
          </a:p>
          <a:p>
            <a:pPr marL="457200" lvl="0" indent="-323850" rtl="0">
              <a:lnSpc>
                <a:spcPct val="100000"/>
              </a:lnSpc>
              <a:spcBef>
                <a:spcPts val="0"/>
              </a:spcBef>
              <a:spcAft>
                <a:spcPts val="1400"/>
              </a:spcAft>
              <a:buClr>
                <a:srgbClr val="000000"/>
              </a:buClr>
              <a:buSzPct val="100000"/>
              <a:buFont typeface="Georgia"/>
              <a:buChar char="★"/>
            </a:pPr>
            <a:r>
              <a:rPr lang="pl" sz="1400" dirty="0">
                <a:solidFill>
                  <a:srgbClr val="000000"/>
                </a:solidFill>
                <a:latin typeface="Georgia"/>
                <a:ea typeface="Georgia"/>
                <a:cs typeface="Georgia"/>
                <a:sym typeface="Georgia"/>
              </a:rPr>
              <a:t>zaburzenia hematologiczne, anemia, spadek leukocytów i płytek krwi, czyli tzw. parametrów krwi.</a:t>
            </a:r>
          </a:p>
          <a:p>
            <a:pPr lvl="0">
              <a:spcBef>
                <a:spcPts val="0"/>
              </a:spcBef>
              <a:buNone/>
            </a:pPr>
            <a:endParaRPr sz="1500">
              <a:solidFill>
                <a:srgbClr val="F3F3F3"/>
              </a:solidFill>
              <a:latin typeface="Verdana"/>
              <a:ea typeface="Verdana"/>
              <a:cs typeface="Verdana"/>
              <a:sym typeface="Verdana"/>
            </a:endParaRPr>
          </a:p>
        </p:txBody>
      </p:sp>
      <p:pic>
        <p:nvPicPr>
          <p:cNvPr id="99" name="Shape 99"/>
          <p:cNvPicPr preferRelativeResize="0"/>
          <p:nvPr/>
        </p:nvPicPr>
        <p:blipFill rotWithShape="1">
          <a:blip r:embed="rId3">
            <a:alphaModFix/>
          </a:blip>
          <a:srcRect t="3167" b="6334"/>
          <a:stretch/>
        </p:blipFill>
        <p:spPr>
          <a:xfrm>
            <a:off x="6000750" y="529475"/>
            <a:ext cx="3143250" cy="4378524"/>
          </a:xfrm>
          <a:prstGeom prst="rect">
            <a:avLst/>
          </a:prstGeom>
          <a:noFill/>
          <a:ln>
            <a:noFill/>
          </a:ln>
        </p:spPr>
      </p:pic>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prism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1500"/>
                                        <p:tgtEl>
                                          <p:spTgt spid="97"/>
                                        </p:tgtEl>
                                        <p:attrNameLst>
                                          <p:attrName>ppt_w</p:attrName>
                                        </p:attrNameLst>
                                      </p:cBhvr>
                                      <p:tavLst>
                                        <p:tav tm="0">
                                          <p:val>
                                            <p:strVal val="0"/>
                                          </p:val>
                                        </p:tav>
                                        <p:tav tm="100000">
                                          <p:val>
                                            <p:strVal val="#ppt_w"/>
                                          </p:val>
                                        </p:tav>
                                      </p:tavLst>
                                    </p:anim>
                                    <p:anim calcmode="lin" valueType="num">
                                      <p:cBhvr additive="base">
                                        <p:cTn id="8" dur="1500"/>
                                        <p:tgtEl>
                                          <p:spTgt spid="9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additive="base">
                                        <p:cTn id="11" dur="1500"/>
                                        <p:tgtEl>
                                          <p:spTgt spid="99"/>
                                        </p:tgtEl>
                                        <p:attrNameLst>
                                          <p:attrName>ppt_w</p:attrName>
                                        </p:attrNameLst>
                                      </p:cBhvr>
                                      <p:tavLst>
                                        <p:tav tm="0">
                                          <p:val>
                                            <p:strVal val="0"/>
                                          </p:val>
                                        </p:tav>
                                        <p:tav tm="100000">
                                          <p:val>
                                            <p:strVal val="#ppt_w"/>
                                          </p:val>
                                        </p:tav>
                                      </p:tavLst>
                                    </p:anim>
                                    <p:anim calcmode="lin" valueType="num">
                                      <p:cBhvr additive="base">
                                        <p:cTn id="12" dur="1500"/>
                                        <p:tgtEl>
                                          <p:spTgt spid="99"/>
                                        </p:tgtEl>
                                        <p:attrNameLst>
                                          <p:attrName>ppt_h</p:attrName>
                                        </p:attrNameLst>
                                      </p:cBhvr>
                                      <p:tavLst>
                                        <p:tav tm="0">
                                          <p:val>
                                            <p:strVal val="0"/>
                                          </p:val>
                                        </p:tav>
                                        <p:tav tm="100000">
                                          <p:val>
                                            <p:strVal val="#ppt_h"/>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98">
                                            <p:txEl>
                                              <p:pRg st="0" end="0"/>
                                            </p:txEl>
                                          </p:spTgt>
                                        </p:tgtEl>
                                        <p:attrNameLst>
                                          <p:attrName>style.visibility</p:attrName>
                                        </p:attrNameLst>
                                      </p:cBhvr>
                                      <p:to>
                                        <p:strVal val="visible"/>
                                      </p:to>
                                    </p:set>
                                    <p:animEffect transition="in" filter="fade">
                                      <p:cBhvr>
                                        <p:cTn id="16" dur="1300"/>
                                        <p:tgtEl>
                                          <p:spTgt spid="98">
                                            <p:txEl>
                                              <p:pRg st="0" end="0"/>
                                            </p:txEl>
                                          </p:spTgt>
                                        </p:tgtEl>
                                      </p:cBhvr>
                                    </p:animEffect>
                                  </p:childTnLst>
                                </p:cTn>
                              </p:par>
                            </p:childTnLst>
                          </p:cTn>
                        </p:par>
                        <p:par>
                          <p:cTn id="17" fill="hold">
                            <p:stCondLst>
                              <p:cond delay="2800"/>
                            </p:stCondLst>
                            <p:childTnLst>
                              <p:par>
                                <p:cTn id="18" presetID="10" presetClass="entr" presetSubtype="0" fill="hold" nodeType="afterEffect">
                                  <p:stCondLst>
                                    <p:cond delay="0"/>
                                  </p:stCondLst>
                                  <p:childTnLst>
                                    <p:set>
                                      <p:cBhvr>
                                        <p:cTn id="19" dur="1" fill="hold">
                                          <p:stCondLst>
                                            <p:cond delay="0"/>
                                          </p:stCondLst>
                                        </p:cTn>
                                        <p:tgtEl>
                                          <p:spTgt spid="98">
                                            <p:txEl>
                                              <p:pRg st="1" end="1"/>
                                            </p:txEl>
                                          </p:spTgt>
                                        </p:tgtEl>
                                        <p:attrNameLst>
                                          <p:attrName>style.visibility</p:attrName>
                                        </p:attrNameLst>
                                      </p:cBhvr>
                                      <p:to>
                                        <p:strVal val="visible"/>
                                      </p:to>
                                    </p:set>
                                    <p:animEffect transition="in" filter="fade">
                                      <p:cBhvr>
                                        <p:cTn id="20" dur="1300"/>
                                        <p:tgtEl>
                                          <p:spTgt spid="98">
                                            <p:txEl>
                                              <p:pRg st="1" end="1"/>
                                            </p:txEl>
                                          </p:spTgt>
                                        </p:tgtEl>
                                      </p:cBhvr>
                                    </p:animEffect>
                                  </p:childTnLst>
                                </p:cTn>
                              </p:par>
                            </p:childTnLst>
                          </p:cTn>
                        </p:par>
                        <p:par>
                          <p:cTn id="21" fill="hold">
                            <p:stCondLst>
                              <p:cond delay="4100"/>
                            </p:stCondLst>
                            <p:childTnLst>
                              <p:par>
                                <p:cTn id="22" presetID="10" presetClass="entr" presetSubtype="0" fill="hold" nodeType="afterEffect">
                                  <p:stCondLst>
                                    <p:cond delay="0"/>
                                  </p:stCondLst>
                                  <p:childTnLst>
                                    <p:set>
                                      <p:cBhvr>
                                        <p:cTn id="23" dur="1" fill="hold">
                                          <p:stCondLst>
                                            <p:cond delay="0"/>
                                          </p:stCondLst>
                                        </p:cTn>
                                        <p:tgtEl>
                                          <p:spTgt spid="98">
                                            <p:txEl>
                                              <p:pRg st="2" end="2"/>
                                            </p:txEl>
                                          </p:spTgt>
                                        </p:tgtEl>
                                        <p:attrNameLst>
                                          <p:attrName>style.visibility</p:attrName>
                                        </p:attrNameLst>
                                      </p:cBhvr>
                                      <p:to>
                                        <p:strVal val="visible"/>
                                      </p:to>
                                    </p:set>
                                    <p:animEffect transition="in" filter="fade">
                                      <p:cBhvr>
                                        <p:cTn id="24" dur="1300"/>
                                        <p:tgtEl>
                                          <p:spTgt spid="98">
                                            <p:txEl>
                                              <p:pRg st="2" end="2"/>
                                            </p:txEl>
                                          </p:spTgt>
                                        </p:tgtEl>
                                      </p:cBhvr>
                                    </p:animEffect>
                                  </p:childTnLst>
                                </p:cTn>
                              </p:par>
                            </p:childTnLst>
                          </p:cTn>
                        </p:par>
                        <p:par>
                          <p:cTn id="25" fill="hold">
                            <p:stCondLst>
                              <p:cond delay="5400"/>
                            </p:stCondLst>
                            <p:childTnLst>
                              <p:par>
                                <p:cTn id="26" presetID="10" presetClass="entr" presetSubtype="0" fill="hold" nodeType="afterEffect">
                                  <p:stCondLst>
                                    <p:cond delay="0"/>
                                  </p:stCondLst>
                                  <p:childTnLst>
                                    <p:set>
                                      <p:cBhvr>
                                        <p:cTn id="27" dur="1" fill="hold">
                                          <p:stCondLst>
                                            <p:cond delay="0"/>
                                          </p:stCondLst>
                                        </p:cTn>
                                        <p:tgtEl>
                                          <p:spTgt spid="98">
                                            <p:txEl>
                                              <p:pRg st="3" end="3"/>
                                            </p:txEl>
                                          </p:spTgt>
                                        </p:tgtEl>
                                        <p:attrNameLst>
                                          <p:attrName>style.visibility</p:attrName>
                                        </p:attrNameLst>
                                      </p:cBhvr>
                                      <p:to>
                                        <p:strVal val="visible"/>
                                      </p:to>
                                    </p:set>
                                    <p:animEffect transition="in" filter="fade">
                                      <p:cBhvr>
                                        <p:cTn id="28" dur="1300"/>
                                        <p:tgtEl>
                                          <p:spTgt spid="98">
                                            <p:txEl>
                                              <p:pRg st="3" end="3"/>
                                            </p:txEl>
                                          </p:spTgt>
                                        </p:tgtEl>
                                      </p:cBhvr>
                                    </p:animEffect>
                                  </p:childTnLst>
                                </p:cTn>
                              </p:par>
                            </p:childTnLst>
                          </p:cTn>
                        </p:par>
                        <p:par>
                          <p:cTn id="29" fill="hold">
                            <p:stCondLst>
                              <p:cond delay="6700"/>
                            </p:stCondLst>
                            <p:childTnLst>
                              <p:par>
                                <p:cTn id="30" presetID="10" presetClass="entr" presetSubtype="0" fill="hold" nodeType="afterEffect">
                                  <p:stCondLst>
                                    <p:cond delay="0"/>
                                  </p:stCondLst>
                                  <p:childTnLst>
                                    <p:set>
                                      <p:cBhvr>
                                        <p:cTn id="31" dur="1" fill="hold">
                                          <p:stCondLst>
                                            <p:cond delay="0"/>
                                          </p:stCondLst>
                                        </p:cTn>
                                        <p:tgtEl>
                                          <p:spTgt spid="98">
                                            <p:txEl>
                                              <p:pRg st="4" end="4"/>
                                            </p:txEl>
                                          </p:spTgt>
                                        </p:tgtEl>
                                        <p:attrNameLst>
                                          <p:attrName>style.visibility</p:attrName>
                                        </p:attrNameLst>
                                      </p:cBhvr>
                                      <p:to>
                                        <p:strVal val="visible"/>
                                      </p:to>
                                    </p:set>
                                    <p:animEffect transition="in" filter="fade">
                                      <p:cBhvr>
                                        <p:cTn id="32" dur="1300"/>
                                        <p:tgtEl>
                                          <p:spTgt spid="98">
                                            <p:txEl>
                                              <p:pRg st="4" end="4"/>
                                            </p:txEl>
                                          </p:spTgt>
                                        </p:tgtEl>
                                      </p:cBhvr>
                                    </p:animEffect>
                                  </p:childTnLst>
                                </p:cTn>
                              </p:par>
                            </p:childTnLst>
                          </p:cTn>
                        </p:par>
                        <p:par>
                          <p:cTn id="33" fill="hold">
                            <p:stCondLst>
                              <p:cond delay="8000"/>
                            </p:stCondLst>
                            <p:childTnLst>
                              <p:par>
                                <p:cTn id="34" presetID="10" presetClass="entr" presetSubtype="0" fill="hold" nodeType="afterEffect">
                                  <p:stCondLst>
                                    <p:cond delay="0"/>
                                  </p:stCondLst>
                                  <p:childTnLst>
                                    <p:set>
                                      <p:cBhvr>
                                        <p:cTn id="35" dur="1" fill="hold">
                                          <p:stCondLst>
                                            <p:cond delay="0"/>
                                          </p:stCondLst>
                                        </p:cTn>
                                        <p:tgtEl>
                                          <p:spTgt spid="98">
                                            <p:txEl>
                                              <p:pRg st="5" end="5"/>
                                            </p:txEl>
                                          </p:spTgt>
                                        </p:tgtEl>
                                        <p:attrNameLst>
                                          <p:attrName>style.visibility</p:attrName>
                                        </p:attrNameLst>
                                      </p:cBhvr>
                                      <p:to>
                                        <p:strVal val="visible"/>
                                      </p:to>
                                    </p:set>
                                    <p:animEffect transition="in" filter="fade">
                                      <p:cBhvr>
                                        <p:cTn id="36" dur="1300"/>
                                        <p:tgtEl>
                                          <p:spTgt spid="98">
                                            <p:txEl>
                                              <p:pRg st="5" end="5"/>
                                            </p:txEl>
                                          </p:spTgt>
                                        </p:tgtEl>
                                      </p:cBhvr>
                                    </p:animEffect>
                                  </p:childTnLst>
                                </p:cTn>
                              </p:par>
                            </p:childTnLst>
                          </p:cTn>
                        </p:par>
                        <p:par>
                          <p:cTn id="37" fill="hold">
                            <p:stCondLst>
                              <p:cond delay="9300"/>
                            </p:stCondLst>
                            <p:childTnLst>
                              <p:par>
                                <p:cTn id="38" presetID="10" presetClass="entr" presetSubtype="0" fill="hold" nodeType="afterEffect">
                                  <p:stCondLst>
                                    <p:cond delay="0"/>
                                  </p:stCondLst>
                                  <p:childTnLst>
                                    <p:set>
                                      <p:cBhvr>
                                        <p:cTn id="39" dur="1" fill="hold">
                                          <p:stCondLst>
                                            <p:cond delay="0"/>
                                          </p:stCondLst>
                                        </p:cTn>
                                        <p:tgtEl>
                                          <p:spTgt spid="98">
                                            <p:txEl>
                                              <p:pRg st="6" end="6"/>
                                            </p:txEl>
                                          </p:spTgt>
                                        </p:tgtEl>
                                        <p:attrNameLst>
                                          <p:attrName>style.visibility</p:attrName>
                                        </p:attrNameLst>
                                      </p:cBhvr>
                                      <p:to>
                                        <p:strVal val="visible"/>
                                      </p:to>
                                    </p:set>
                                    <p:animEffect transition="in" filter="fade">
                                      <p:cBhvr>
                                        <p:cTn id="40" dur="1300"/>
                                        <p:tgtEl>
                                          <p:spTgt spid="98">
                                            <p:txEl>
                                              <p:pRg st="6" end="6"/>
                                            </p:txEl>
                                          </p:spTgt>
                                        </p:tgtEl>
                                      </p:cBhvr>
                                    </p:animEffect>
                                  </p:childTnLst>
                                </p:cTn>
                              </p:par>
                            </p:childTnLst>
                          </p:cTn>
                        </p:par>
                        <p:par>
                          <p:cTn id="41" fill="hold">
                            <p:stCondLst>
                              <p:cond delay="10600"/>
                            </p:stCondLst>
                            <p:childTnLst>
                              <p:par>
                                <p:cTn id="42" presetID="10" presetClass="entr" presetSubtype="0" fill="hold" nodeType="afterEffect">
                                  <p:stCondLst>
                                    <p:cond delay="0"/>
                                  </p:stCondLst>
                                  <p:childTnLst>
                                    <p:set>
                                      <p:cBhvr>
                                        <p:cTn id="43" dur="1" fill="hold">
                                          <p:stCondLst>
                                            <p:cond delay="0"/>
                                          </p:stCondLst>
                                        </p:cTn>
                                        <p:tgtEl>
                                          <p:spTgt spid="98">
                                            <p:txEl>
                                              <p:pRg st="7" end="7"/>
                                            </p:txEl>
                                          </p:spTgt>
                                        </p:tgtEl>
                                        <p:attrNameLst>
                                          <p:attrName>style.visibility</p:attrName>
                                        </p:attrNameLst>
                                      </p:cBhvr>
                                      <p:to>
                                        <p:strVal val="visible"/>
                                      </p:to>
                                    </p:set>
                                    <p:animEffect transition="in" filter="fade">
                                      <p:cBhvr>
                                        <p:cTn id="44" dur="1300"/>
                                        <p:tgtEl>
                                          <p:spTgt spid="98">
                                            <p:txEl>
                                              <p:pRg st="7" end="7"/>
                                            </p:txEl>
                                          </p:spTgt>
                                        </p:tgtEl>
                                      </p:cBhvr>
                                    </p:animEffect>
                                  </p:childTnLst>
                                </p:cTn>
                              </p:par>
                            </p:childTnLst>
                          </p:cTn>
                        </p:par>
                        <p:par>
                          <p:cTn id="45" fill="hold">
                            <p:stCondLst>
                              <p:cond delay="11900"/>
                            </p:stCondLst>
                            <p:childTnLst>
                              <p:par>
                                <p:cTn id="46" presetID="10" presetClass="entr" presetSubtype="0" fill="hold" nodeType="afterEffect">
                                  <p:stCondLst>
                                    <p:cond delay="0"/>
                                  </p:stCondLst>
                                  <p:childTnLst>
                                    <p:set>
                                      <p:cBhvr>
                                        <p:cTn id="47" dur="1" fill="hold">
                                          <p:stCondLst>
                                            <p:cond delay="0"/>
                                          </p:stCondLst>
                                        </p:cTn>
                                        <p:tgtEl>
                                          <p:spTgt spid="98">
                                            <p:txEl>
                                              <p:pRg st="8" end="8"/>
                                            </p:txEl>
                                          </p:spTgt>
                                        </p:tgtEl>
                                        <p:attrNameLst>
                                          <p:attrName>style.visibility</p:attrName>
                                        </p:attrNameLst>
                                      </p:cBhvr>
                                      <p:to>
                                        <p:strVal val="visible"/>
                                      </p:to>
                                    </p:set>
                                    <p:animEffect transition="in" filter="fade">
                                      <p:cBhvr>
                                        <p:cTn id="48" dur="1300"/>
                                        <p:tgtEl>
                                          <p:spTgt spid="9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2090550" y="132375"/>
            <a:ext cx="4810200" cy="572700"/>
          </a:xfrm>
          <a:prstGeom prst="rect">
            <a:avLst/>
          </a:prstGeom>
        </p:spPr>
        <p:txBody>
          <a:bodyPr wrap="square" lIns="91425" tIns="91425" rIns="91425" bIns="91425" anchor="t" anchorCtr="0">
            <a:noAutofit/>
          </a:bodyPr>
          <a:lstStyle/>
          <a:p>
            <a:pPr lvl="0">
              <a:spcBef>
                <a:spcPts val="0"/>
              </a:spcBef>
              <a:buNone/>
            </a:pPr>
            <a:r>
              <a:rPr lang="pl">
                <a:solidFill>
                  <a:schemeClr val="accent4"/>
                </a:solidFill>
              </a:rPr>
              <a:t>	</a:t>
            </a:r>
            <a:r>
              <a:rPr lang="pl" sz="3000" b="1">
                <a:solidFill>
                  <a:schemeClr val="accent4"/>
                </a:solidFill>
                <a:latin typeface="Georgia"/>
                <a:ea typeface="Georgia"/>
                <a:cs typeface="Georgia"/>
                <a:sym typeface="Georgia"/>
              </a:rPr>
              <a:t>Powikłania późne </a:t>
            </a:r>
          </a:p>
        </p:txBody>
      </p:sp>
      <p:sp>
        <p:nvSpPr>
          <p:cNvPr id="105" name="Shape 105"/>
          <p:cNvSpPr txBox="1">
            <a:spLocks noGrp="1"/>
          </p:cNvSpPr>
          <p:nvPr>
            <p:ph type="body" idx="1"/>
          </p:nvPr>
        </p:nvSpPr>
        <p:spPr>
          <a:xfrm>
            <a:off x="0" y="1785932"/>
            <a:ext cx="5559600" cy="2632501"/>
          </a:xfrm>
          <a:prstGeom prst="rect">
            <a:avLst/>
          </a:prstGeom>
        </p:spPr>
        <p:txBody>
          <a:bodyPr wrap="square" lIns="91425" tIns="91425" rIns="91425" bIns="91425" anchor="t" anchorCtr="0">
            <a:noAutofit/>
          </a:bodyPr>
          <a:lstStyle/>
          <a:p>
            <a:pPr lvl="0" indent="457200" algn="just">
              <a:spcBef>
                <a:spcPts val="0"/>
              </a:spcBef>
              <a:buNone/>
            </a:pPr>
            <a:endParaRPr sz="1500">
              <a:solidFill>
                <a:srgbClr val="000000"/>
              </a:solidFill>
              <a:latin typeface="Georgia"/>
              <a:ea typeface="Georgia"/>
              <a:cs typeface="Georgia"/>
              <a:sym typeface="Georgia"/>
            </a:endParaRPr>
          </a:p>
          <a:p>
            <a:pPr marL="711200" lvl="0" indent="-323850" rtl="0">
              <a:spcBef>
                <a:spcPts val="0"/>
              </a:spcBef>
              <a:spcAft>
                <a:spcPts val="1400"/>
              </a:spcAft>
              <a:buClr>
                <a:srgbClr val="000000"/>
              </a:buClr>
              <a:buSzPct val="100000"/>
              <a:buFont typeface="Georgia"/>
              <a:buChar char="★"/>
            </a:pPr>
            <a:r>
              <a:rPr lang="pl" sz="1400" dirty="0">
                <a:solidFill>
                  <a:srgbClr val="000000"/>
                </a:solidFill>
                <a:latin typeface="Georgia"/>
                <a:ea typeface="Georgia"/>
                <a:cs typeface="Georgia"/>
                <a:sym typeface="Georgia"/>
              </a:rPr>
              <a:t>zwłóknienie skóry i tkanki podskórnej, rozszerzone naczynka krwionośne,</a:t>
            </a:r>
          </a:p>
          <a:p>
            <a:pPr marL="711200" lvl="0" indent="-323850" rtl="0">
              <a:spcBef>
                <a:spcPts val="0"/>
              </a:spcBef>
              <a:spcAft>
                <a:spcPts val="1400"/>
              </a:spcAft>
              <a:buClr>
                <a:srgbClr val="000000"/>
              </a:buClr>
              <a:buSzPct val="100000"/>
              <a:buFont typeface="Georgia"/>
              <a:buChar char="★"/>
            </a:pPr>
            <a:r>
              <a:rPr lang="pl" sz="1400" dirty="0">
                <a:solidFill>
                  <a:srgbClr val="000000"/>
                </a:solidFill>
                <a:latin typeface="Georgia"/>
                <a:ea typeface="Georgia"/>
                <a:cs typeface="Georgia"/>
                <a:sym typeface="Georgia"/>
              </a:rPr>
              <a:t>złamania kości,</a:t>
            </a:r>
          </a:p>
          <a:p>
            <a:pPr marL="711200" lvl="0" indent="-323850" rtl="0">
              <a:spcBef>
                <a:spcPts val="0"/>
              </a:spcBef>
              <a:spcAft>
                <a:spcPts val="1400"/>
              </a:spcAft>
              <a:buClr>
                <a:srgbClr val="000000"/>
              </a:buClr>
              <a:buSzPct val="100000"/>
              <a:buFont typeface="Georgia"/>
              <a:buChar char="★"/>
            </a:pPr>
            <a:r>
              <a:rPr lang="pl" sz="1400" dirty="0">
                <a:solidFill>
                  <a:srgbClr val="000000"/>
                </a:solidFill>
                <a:latin typeface="Georgia"/>
                <a:ea typeface="Georgia"/>
                <a:cs typeface="Georgia"/>
                <a:sym typeface="Georgia"/>
              </a:rPr>
              <a:t>przetoki,</a:t>
            </a:r>
          </a:p>
          <a:p>
            <a:pPr marL="711200" lvl="0" indent="-323850" rtl="0">
              <a:spcBef>
                <a:spcPts val="0"/>
              </a:spcBef>
              <a:spcAft>
                <a:spcPts val="1400"/>
              </a:spcAft>
              <a:buClr>
                <a:srgbClr val="000000"/>
              </a:buClr>
              <a:buSzPct val="100000"/>
              <a:buFont typeface="Georgia"/>
              <a:buChar char="★"/>
            </a:pPr>
            <a:r>
              <a:rPr lang="pl" sz="1400" dirty="0">
                <a:solidFill>
                  <a:srgbClr val="000000"/>
                </a:solidFill>
                <a:latin typeface="Georgia"/>
                <a:ea typeface="Georgia"/>
                <a:cs typeface="Georgia"/>
                <a:sym typeface="Georgia"/>
              </a:rPr>
              <a:t>zwłóknienie napromieniowanych części płuc, w nielicznych przypadkach mogące powodować duszność,</a:t>
            </a:r>
          </a:p>
          <a:p>
            <a:pPr marL="711200" lvl="0" indent="-323850" rtl="0">
              <a:spcBef>
                <a:spcPts val="0"/>
              </a:spcBef>
              <a:spcAft>
                <a:spcPts val="1400"/>
              </a:spcAft>
              <a:buClr>
                <a:srgbClr val="000000"/>
              </a:buClr>
              <a:buSzPct val="100000"/>
              <a:buFont typeface="Georgia"/>
              <a:buChar char="★"/>
            </a:pPr>
            <a:r>
              <a:rPr lang="pl" sz="1400" dirty="0">
                <a:solidFill>
                  <a:srgbClr val="000000"/>
                </a:solidFill>
                <a:latin typeface="Georgia"/>
                <a:ea typeface="Georgia"/>
                <a:cs typeface="Georgia"/>
                <a:sym typeface="Georgia"/>
              </a:rPr>
              <a:t>utrudnione gojenie się ran w miejscu, które było poddane napromienianiu.</a:t>
            </a:r>
          </a:p>
          <a:p>
            <a:pPr lvl="0" rtl="0">
              <a:spcBef>
                <a:spcPts val="0"/>
              </a:spcBef>
              <a:buNone/>
            </a:pPr>
            <a:endParaRPr sz="1400">
              <a:solidFill>
                <a:srgbClr val="000000"/>
              </a:solidFill>
              <a:latin typeface="Verdana"/>
              <a:ea typeface="Verdana"/>
              <a:cs typeface="Verdana"/>
              <a:sym typeface="Verdana"/>
            </a:endParaRPr>
          </a:p>
        </p:txBody>
      </p:sp>
      <p:pic>
        <p:nvPicPr>
          <p:cNvPr id="106" name="Shape 106"/>
          <p:cNvPicPr preferRelativeResize="0"/>
          <p:nvPr/>
        </p:nvPicPr>
        <p:blipFill rotWithShape="1">
          <a:blip r:embed="rId3">
            <a:alphaModFix/>
          </a:blip>
          <a:srcRect t="12273" r="12449"/>
          <a:stretch/>
        </p:blipFill>
        <p:spPr>
          <a:xfrm>
            <a:off x="5661700" y="2597850"/>
            <a:ext cx="3482300" cy="2545650"/>
          </a:xfrm>
          <a:prstGeom prst="rect">
            <a:avLst/>
          </a:prstGeom>
          <a:noFill/>
          <a:ln>
            <a:noFill/>
          </a:ln>
        </p:spPr>
      </p:pic>
      <p:sp>
        <p:nvSpPr>
          <p:cNvPr id="107" name="Shape 107"/>
          <p:cNvSpPr txBox="1"/>
          <p:nvPr/>
        </p:nvSpPr>
        <p:spPr>
          <a:xfrm>
            <a:off x="142844" y="642924"/>
            <a:ext cx="8645100" cy="1687200"/>
          </a:xfrm>
          <a:prstGeom prst="rect">
            <a:avLst/>
          </a:prstGeom>
          <a:noFill/>
          <a:ln>
            <a:noFill/>
          </a:ln>
        </p:spPr>
        <p:txBody>
          <a:bodyPr wrap="square" lIns="91425" tIns="91425" rIns="91425" bIns="91425" anchor="t" anchorCtr="0">
            <a:noAutofit/>
          </a:bodyPr>
          <a:lstStyle/>
          <a:p>
            <a:pPr lvl="0" indent="457200" algn="just" rtl="0">
              <a:lnSpc>
                <a:spcPct val="115000"/>
              </a:lnSpc>
              <a:spcBef>
                <a:spcPts val="0"/>
              </a:spcBef>
              <a:spcAft>
                <a:spcPts val="1600"/>
              </a:spcAft>
              <a:buNone/>
            </a:pPr>
            <a:r>
              <a:rPr lang="pl" dirty="0">
                <a:latin typeface="Georgia"/>
                <a:ea typeface="Georgia"/>
                <a:cs typeface="Georgia"/>
                <a:sym typeface="Georgia"/>
              </a:rPr>
              <a:t>Występują od kilku do kilkunastu miesięcy, a nawet do kilkudziesięciu lat po radioterapii. W nielicznych przypadkach mogą mieć charakter utrwalony, nieodwracalny. U każdego pacjenta, planując leczenie, przestrzega się dawek bezpiecznych dla poszczególnych narządów, ale wystąpienie objawów uszkodzenia poszczególnych narządów i tkanek zależy także od chorób współistniejących (np. marskości wątroby, cukrzycy, chorób autoimmunologicznych, pylicy płuc). Skutek kliniczny może być różny, od niekorzystnego efektu kosmetycznego do objawów pogarszających jakość życia, takich jak: </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childTnLst>
                                </p:cTn>
                              </p:par>
                              <p:par>
                                <p:cTn id="8" presetID="10" presetClass="entr" presetSubtype="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1000"/>
                                        <p:tgtEl>
                                          <p:spTgt spid="106"/>
                                        </p:tgtEl>
                                      </p:cBhvr>
                                    </p:animEffect>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07"/>
                                        </p:tgtEl>
                                        <p:attrNameLst>
                                          <p:attrName>style.visibility</p:attrName>
                                        </p:attrNameLst>
                                      </p:cBhvr>
                                      <p:to>
                                        <p:strVal val="visible"/>
                                      </p:to>
                                    </p:set>
                                    <p:anim calcmode="lin" valueType="num">
                                      <p:cBhvr additive="base">
                                        <p:cTn id="14" dur="1000"/>
                                        <p:tgtEl>
                                          <p:spTgt spid="107"/>
                                        </p:tgtEl>
                                        <p:attrNameLst>
                                          <p:attrName>ppt_w</p:attrName>
                                        </p:attrNameLst>
                                      </p:cBhvr>
                                      <p:tavLst>
                                        <p:tav tm="0">
                                          <p:val>
                                            <p:strVal val="0"/>
                                          </p:val>
                                        </p:tav>
                                        <p:tav tm="100000">
                                          <p:val>
                                            <p:strVal val="#ppt_w"/>
                                          </p:val>
                                        </p:tav>
                                      </p:tavLst>
                                    </p:anim>
                                    <p:anim calcmode="lin" valueType="num">
                                      <p:cBhvr additive="base">
                                        <p:cTn id="15" dur="1000"/>
                                        <p:tgtEl>
                                          <p:spTgt spid="107"/>
                                        </p:tgtEl>
                                        <p:attrNameLst>
                                          <p:attrName>ppt_h</p:attrName>
                                        </p:attrNameLst>
                                      </p:cBhvr>
                                      <p:tavLst>
                                        <p:tav tm="0">
                                          <p:val>
                                            <p:strVal val="0"/>
                                          </p:val>
                                        </p:tav>
                                        <p:tav tm="100000">
                                          <p:val>
                                            <p:strVal val="#ppt_h"/>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105">
                                            <p:txEl>
                                              <p:pRg st="0" end="0"/>
                                            </p:txEl>
                                          </p:spTgt>
                                        </p:tgtEl>
                                        <p:attrNameLst>
                                          <p:attrName>style.visibility</p:attrName>
                                        </p:attrNameLst>
                                      </p:cBhvr>
                                      <p:to>
                                        <p:strVal val="visible"/>
                                      </p:to>
                                    </p:set>
                                    <p:anim calcmode="lin" valueType="num">
                                      <p:cBhvr additive="base">
                                        <p:cTn id="19" dur="1300"/>
                                        <p:tgtEl>
                                          <p:spTgt spid="105">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3300"/>
                            </p:stCondLst>
                            <p:childTnLst>
                              <p:par>
                                <p:cTn id="21" presetID="2" presetClass="entr" presetSubtype="4" fill="hold" nodeType="afterEffect">
                                  <p:stCondLst>
                                    <p:cond delay="0"/>
                                  </p:stCondLst>
                                  <p:childTnLst>
                                    <p:set>
                                      <p:cBhvr>
                                        <p:cTn id="22" dur="1" fill="hold">
                                          <p:stCondLst>
                                            <p:cond delay="0"/>
                                          </p:stCondLst>
                                        </p:cTn>
                                        <p:tgtEl>
                                          <p:spTgt spid="105">
                                            <p:txEl>
                                              <p:pRg st="1" end="1"/>
                                            </p:txEl>
                                          </p:spTgt>
                                        </p:tgtEl>
                                        <p:attrNameLst>
                                          <p:attrName>style.visibility</p:attrName>
                                        </p:attrNameLst>
                                      </p:cBhvr>
                                      <p:to>
                                        <p:strVal val="visible"/>
                                      </p:to>
                                    </p:set>
                                    <p:anim calcmode="lin" valueType="num">
                                      <p:cBhvr additive="base">
                                        <p:cTn id="23" dur="1300"/>
                                        <p:tgtEl>
                                          <p:spTgt spid="105">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4600"/>
                            </p:stCondLst>
                            <p:childTnLst>
                              <p:par>
                                <p:cTn id="25" presetID="2" presetClass="entr" presetSubtype="4" fill="hold" nodeType="afterEffect">
                                  <p:stCondLst>
                                    <p:cond delay="0"/>
                                  </p:stCondLst>
                                  <p:childTnLst>
                                    <p:set>
                                      <p:cBhvr>
                                        <p:cTn id="26" dur="1" fill="hold">
                                          <p:stCondLst>
                                            <p:cond delay="0"/>
                                          </p:stCondLst>
                                        </p:cTn>
                                        <p:tgtEl>
                                          <p:spTgt spid="105">
                                            <p:txEl>
                                              <p:pRg st="2" end="2"/>
                                            </p:txEl>
                                          </p:spTgt>
                                        </p:tgtEl>
                                        <p:attrNameLst>
                                          <p:attrName>style.visibility</p:attrName>
                                        </p:attrNameLst>
                                      </p:cBhvr>
                                      <p:to>
                                        <p:strVal val="visible"/>
                                      </p:to>
                                    </p:set>
                                    <p:anim calcmode="lin" valueType="num">
                                      <p:cBhvr additive="base">
                                        <p:cTn id="27" dur="1300"/>
                                        <p:tgtEl>
                                          <p:spTgt spid="105">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5900"/>
                            </p:stCondLst>
                            <p:childTnLst>
                              <p:par>
                                <p:cTn id="29" presetID="2" presetClass="entr" presetSubtype="4" fill="hold" nodeType="afterEffect">
                                  <p:stCondLst>
                                    <p:cond delay="0"/>
                                  </p:stCondLst>
                                  <p:childTnLst>
                                    <p:set>
                                      <p:cBhvr>
                                        <p:cTn id="30" dur="1" fill="hold">
                                          <p:stCondLst>
                                            <p:cond delay="0"/>
                                          </p:stCondLst>
                                        </p:cTn>
                                        <p:tgtEl>
                                          <p:spTgt spid="105">
                                            <p:txEl>
                                              <p:pRg st="3" end="3"/>
                                            </p:txEl>
                                          </p:spTgt>
                                        </p:tgtEl>
                                        <p:attrNameLst>
                                          <p:attrName>style.visibility</p:attrName>
                                        </p:attrNameLst>
                                      </p:cBhvr>
                                      <p:to>
                                        <p:strVal val="visible"/>
                                      </p:to>
                                    </p:set>
                                    <p:anim calcmode="lin" valueType="num">
                                      <p:cBhvr additive="base">
                                        <p:cTn id="31" dur="1300"/>
                                        <p:tgtEl>
                                          <p:spTgt spid="105">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7200"/>
                            </p:stCondLst>
                            <p:childTnLst>
                              <p:par>
                                <p:cTn id="33" presetID="2" presetClass="entr" presetSubtype="4" fill="hold" nodeType="afterEffect">
                                  <p:stCondLst>
                                    <p:cond delay="0"/>
                                  </p:stCondLst>
                                  <p:childTnLst>
                                    <p:set>
                                      <p:cBhvr>
                                        <p:cTn id="34" dur="1" fill="hold">
                                          <p:stCondLst>
                                            <p:cond delay="0"/>
                                          </p:stCondLst>
                                        </p:cTn>
                                        <p:tgtEl>
                                          <p:spTgt spid="105">
                                            <p:txEl>
                                              <p:pRg st="4" end="4"/>
                                            </p:txEl>
                                          </p:spTgt>
                                        </p:tgtEl>
                                        <p:attrNameLst>
                                          <p:attrName>style.visibility</p:attrName>
                                        </p:attrNameLst>
                                      </p:cBhvr>
                                      <p:to>
                                        <p:strVal val="visible"/>
                                      </p:to>
                                    </p:set>
                                    <p:anim calcmode="lin" valueType="num">
                                      <p:cBhvr additive="base">
                                        <p:cTn id="35" dur="1300"/>
                                        <p:tgtEl>
                                          <p:spTgt spid="105">
                                            <p:txEl>
                                              <p:pRg st="4" end="4"/>
                                            </p:txEl>
                                          </p:spTgt>
                                        </p:tgtEl>
                                        <p:attrNameLst>
                                          <p:attrName>ppt_y</p:attrName>
                                        </p:attrNameLst>
                                      </p:cBhvr>
                                      <p:tavLst>
                                        <p:tav tm="0">
                                          <p:val>
                                            <p:strVal val="#ppt_y+1"/>
                                          </p:val>
                                        </p:tav>
                                        <p:tav tm="100000">
                                          <p:val>
                                            <p:strVal val="#ppt_y"/>
                                          </p:val>
                                        </p:tav>
                                      </p:tavLst>
                                    </p:anim>
                                  </p:childTnLst>
                                </p:cTn>
                              </p:par>
                            </p:childTnLst>
                          </p:cTn>
                        </p:par>
                        <p:par>
                          <p:cTn id="36" fill="hold">
                            <p:stCondLst>
                              <p:cond delay="8500"/>
                            </p:stCondLst>
                            <p:childTnLst>
                              <p:par>
                                <p:cTn id="37" presetID="2" presetClass="entr" presetSubtype="4" fill="hold" nodeType="afterEffect">
                                  <p:stCondLst>
                                    <p:cond delay="0"/>
                                  </p:stCondLst>
                                  <p:childTnLst>
                                    <p:set>
                                      <p:cBhvr>
                                        <p:cTn id="38" dur="1" fill="hold">
                                          <p:stCondLst>
                                            <p:cond delay="0"/>
                                          </p:stCondLst>
                                        </p:cTn>
                                        <p:tgtEl>
                                          <p:spTgt spid="105">
                                            <p:txEl>
                                              <p:pRg st="5" end="5"/>
                                            </p:txEl>
                                          </p:spTgt>
                                        </p:tgtEl>
                                        <p:attrNameLst>
                                          <p:attrName>style.visibility</p:attrName>
                                        </p:attrNameLst>
                                      </p:cBhvr>
                                      <p:to>
                                        <p:strVal val="visible"/>
                                      </p:to>
                                    </p:set>
                                    <p:anim calcmode="lin" valueType="num">
                                      <p:cBhvr additive="base">
                                        <p:cTn id="39" dur="1300"/>
                                        <p:tgtEl>
                                          <p:spTgt spid="105">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9800"/>
                            </p:stCondLst>
                            <p:childTnLst>
                              <p:par>
                                <p:cTn id="41" presetID="2" presetClass="entr" presetSubtype="4" fill="hold" nodeType="afterEffect">
                                  <p:stCondLst>
                                    <p:cond delay="0"/>
                                  </p:stCondLst>
                                  <p:childTnLst>
                                    <p:set>
                                      <p:cBhvr>
                                        <p:cTn id="42" dur="1" fill="hold">
                                          <p:stCondLst>
                                            <p:cond delay="0"/>
                                          </p:stCondLst>
                                        </p:cTn>
                                        <p:tgtEl>
                                          <p:spTgt spid="105">
                                            <p:txEl>
                                              <p:pRg st="6" end="6"/>
                                            </p:txEl>
                                          </p:spTgt>
                                        </p:tgtEl>
                                        <p:attrNameLst>
                                          <p:attrName>style.visibility</p:attrName>
                                        </p:attrNameLst>
                                      </p:cBhvr>
                                      <p:to>
                                        <p:strVal val="visible"/>
                                      </p:to>
                                    </p:set>
                                    <p:anim calcmode="lin" valueType="num">
                                      <p:cBhvr additive="base">
                                        <p:cTn id="43" dur="1300"/>
                                        <p:tgtEl>
                                          <p:spTgt spid="10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TotalTime>
  <Words>2442</Words>
  <PresentationFormat>Pokaz na ekranie (16:9)</PresentationFormat>
  <Paragraphs>282</Paragraphs>
  <Slides>38</Slides>
  <Notes>27</Notes>
  <HiddenSlides>0</HiddenSlides>
  <MMClips>0</MMClips>
  <ScaleCrop>false</ScaleCrop>
  <HeadingPairs>
    <vt:vector size="4" baseType="variant">
      <vt:variant>
        <vt:lpstr>Motyw</vt:lpstr>
      </vt:variant>
      <vt:variant>
        <vt:i4>1</vt:i4>
      </vt:variant>
      <vt:variant>
        <vt:lpstr>Tytuły slajdów</vt:lpstr>
      </vt:variant>
      <vt:variant>
        <vt:i4>38</vt:i4>
      </vt:variant>
    </vt:vector>
  </HeadingPairs>
  <TitlesOfParts>
    <vt:vector size="39" baseType="lpstr">
      <vt:lpstr>Simple Dark</vt:lpstr>
      <vt:lpstr>Fale elektromagne- tyczne  w  medycynie </vt:lpstr>
      <vt:lpstr>Slajd 2</vt:lpstr>
      <vt:lpstr>Slajd 3</vt:lpstr>
      <vt:lpstr>Slajd 4</vt:lpstr>
      <vt:lpstr>Slajd 5</vt:lpstr>
      <vt:lpstr>Slajd 6</vt:lpstr>
      <vt:lpstr>Slajd 7</vt:lpstr>
      <vt:lpstr>Skutki uboczne radioterapii</vt:lpstr>
      <vt:lpstr> Powikłania późne </vt:lpstr>
      <vt:lpstr>Brachyterapia</vt:lpstr>
      <vt:lpstr>Metody brachyterapii</vt:lpstr>
      <vt:lpstr>Slajd 12</vt:lpstr>
      <vt:lpstr>Slajd 13</vt:lpstr>
      <vt:lpstr>Slajd 14</vt:lpstr>
      <vt:lpstr>Teleradioterapia</vt:lpstr>
      <vt:lpstr>Slajd 16</vt:lpstr>
      <vt:lpstr>Promieniowanie gamma </vt:lpstr>
      <vt:lpstr>Slajd 18</vt:lpstr>
      <vt:lpstr>Slajd 19</vt:lpstr>
      <vt:lpstr>Slajd 20</vt:lpstr>
      <vt:lpstr>Badanie SPECT (tomografia emisyjna pojedynczego fotonu)</vt:lpstr>
      <vt:lpstr>Slajd 22</vt:lpstr>
      <vt:lpstr>Slajd 23</vt:lpstr>
      <vt:lpstr>Slajd 24</vt:lpstr>
      <vt:lpstr>Slajd 25</vt:lpstr>
      <vt:lpstr>Promieniowanie rentgenowskie</vt:lpstr>
      <vt:lpstr>Slajd 27</vt:lpstr>
      <vt:lpstr>Slajd 28</vt:lpstr>
      <vt:lpstr>Światło laserowe</vt:lpstr>
      <vt:lpstr>Slajd 30</vt:lpstr>
      <vt:lpstr>Slajd 31</vt:lpstr>
      <vt:lpstr>Slajd 32</vt:lpstr>
      <vt:lpstr>Slajd 33</vt:lpstr>
      <vt:lpstr>Slajd 34</vt:lpstr>
      <vt:lpstr>Slajd 35</vt:lpstr>
      <vt:lpstr>Slajd 36</vt:lpstr>
      <vt:lpstr>Prezentację przygotowały: Oliwia Jakubowska, Kamila Powązka.</vt:lpstr>
      <vt:lpstr>Slajd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Fale elektromagne- tyczne  w  medycynie </dc:title>
  <cp:lastModifiedBy>terminal00</cp:lastModifiedBy>
  <cp:revision>27</cp:revision>
  <dcterms:modified xsi:type="dcterms:W3CDTF">2017-10-26T19:27:47Z</dcterms:modified>
</cp:coreProperties>
</file>